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4" r:id="rId3"/>
    <p:sldId id="293" r:id="rId4"/>
    <p:sldId id="295" r:id="rId5"/>
    <p:sldId id="296" r:id="rId6"/>
    <p:sldId id="297" r:id="rId7"/>
    <p:sldId id="298" r:id="rId8"/>
    <p:sldId id="304" r:id="rId9"/>
    <p:sldId id="299" r:id="rId10"/>
    <p:sldId id="300" r:id="rId11"/>
    <p:sldId id="301" r:id="rId12"/>
    <p:sldId id="305" r:id="rId13"/>
    <p:sldId id="30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82" r:id="rId34"/>
    <p:sldId id="283" r:id="rId35"/>
    <p:sldId id="276" r:id="rId36"/>
    <p:sldId id="277" r:id="rId37"/>
    <p:sldId id="278" r:id="rId38"/>
    <p:sldId id="279" r:id="rId39"/>
    <p:sldId id="280" r:id="rId40"/>
    <p:sldId id="281" r:id="rId41"/>
    <p:sldId id="284" r:id="rId42"/>
    <p:sldId id="285" r:id="rId43"/>
    <p:sldId id="286" r:id="rId44"/>
    <p:sldId id="287" r:id="rId45"/>
    <p:sldId id="289" r:id="rId46"/>
    <p:sldId id="290" r:id="rId47"/>
    <p:sldId id="291" r:id="rId48"/>
    <p:sldId id="292" r:id="rId49"/>
    <p:sldId id="307" r:id="rId50"/>
    <p:sldId id="303" r:id="rId51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48621-63DD-4B2F-90F2-1CB9D8168E70}" v="9" dt="2024-01-14T17:31:21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1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3ECCC819-9544-4C9A-9122-35AA03435F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A5F6D60-6DBC-45B5-9B7A-F24A68304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3573-00A1-4442-B62B-BA4EA5775553}" type="datetime1">
              <a:rPr lang="pl-PL" smtClean="0"/>
              <a:pPr/>
              <a:t>2024-01-31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57A85DF-A864-4CDD-9AD0-DB9DE7105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5FF2F0B-18EC-4856-A91A-B607816F72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78D3-2B99-42DD-81B5-E45653CBAAC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287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565AC-5A79-4C3D-8B23-8CFDA5D44008}" type="datetime1">
              <a:rPr lang="pl-PL" smtClean="0"/>
              <a:pPr/>
              <a:t>2024-01-31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11E0B-E7D8-4089-AD3F-74C46928063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320320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11E0B-E7D8-4089-AD3F-74C46928063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533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a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Prostokąt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Dowolny kształt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Dowolny kształt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Prostokąt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Dowolny kształt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Dowolny kształt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Dowolny kształt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Dowolny kształt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Dowolny kształt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Dowolny kształt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Dowolny kształt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Dowolny kształt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Dowolny kształt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Dowolny kształt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Dowolny kształt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Dowolny kształt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Dowolny kształt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Dowolny kształt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Dowolny kształt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Dowolny kształt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Dowolny kształt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Dowolny kształt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Dowolny kształt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Dowolny kształt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Dowolny kształt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Dowolny kształt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Dowolny kształt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Dowolny kształt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Prostokąt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Dowolny kształt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Dowolny kształt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Dowolny kształt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Dowolny kształt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Dowolny kształt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Dowolny kształt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Dowolny kształt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Dowolny kształt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Dowolny kształt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Dowolny kształt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Dowolny kształt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Prostokąt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Dowolny kształt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Dowolny kształt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Dowolny kształt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Dowolny kształt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Dowolny kształt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Dowolny kształt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Dowolny kształt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Dowolny kształt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Dowolny kształt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Dowolny kształt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Dowolny kształt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Dowolny kształt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Dowolny kształt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A842A429-7D27-44EA-962C-1CFD4F55BAA5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41C330-C072-4FF1-B944-817EAD15333C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3F0DBA-86F9-4053-8C99-77D50B73737C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02E3A4-D78C-418F-94A0-7ABECBCA942A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60" name="Pole tekstowe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Pole tekstowe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pl-PL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4538E-73DD-4236-BD0E-0B8D8596360D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7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9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12" name="Tekst — symbol zastępczy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3D3D04-610A-429C-B604-CB86879C7F9D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9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0" name="Obraz — symbol zastępczy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21" name="Tekst — symbol zastępczy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2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3" name="Obraz — symbol zastępczy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5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26" name="Obraz — symbol zastępczy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45F83B-64B4-4352-8ADC-D2FA774EADE5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A4D10F-2A68-439F-B44C-29C5AE01391B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E069BB-26FD-4916-8B92-7CA58F67066F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57BE1D-597C-42E0-9057-732311583507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D7235-B3B2-4825-B5B7-74608CD5BB51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AAB26C-056C-419B-8799-CEA528F4BD74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663B7-9553-4CB1-BC77-C907CFFD48EB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77264-2790-4CFA-876A-345915A38B98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35A4DC-E1F8-437B-B8A3-A80517097EB7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7116F-E428-44DD-AD75-A187FF45A97B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996C7C-A071-48D8-BAFB-3297B0098A58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a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upa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Prostokąt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Dowolny kształt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Dowolny kształt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Dowolny kształt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Dowolny kształt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Dowolny kształt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Dowolny kształt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Dowolny kształt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Dowolny kształt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Dowolny kształt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Dowolny kształt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ia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Dowolny kształt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Dowolny kształt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Dowolny kształt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Dowolny kształt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Prostokąt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Dowolny kształt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Dowolny kształt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Dowolny kształt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Dowolny kształt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Dowolny kształt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Dowolny kształt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Dowolny kształt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Dowolny kształt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Dowolny kształt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Dowolny kształt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upa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Dowolny kształt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Dowolny kształt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Dowolny kształt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Dowolny kształt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Dowolny kształt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Dowolny kształt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Dowolny kształt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Dowolny kształt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Dowolny kształt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Prostokąt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C6AECE-1B9D-448D-9852-092B8303964E}" type="datetime1">
              <a:rPr lang="pl-PL" noProof="0" smtClean="0"/>
              <a:pPr rtl="0"/>
              <a:t>2024-01-31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ke.wroc.p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91668" y="251791"/>
            <a:ext cx="5379071" cy="661894"/>
          </a:xfrm>
        </p:spPr>
        <p:txBody>
          <a:bodyPr rtlCol="0">
            <a:normAutofit/>
          </a:bodyPr>
          <a:lstStyle/>
          <a:p>
            <a:r>
              <a:rPr lang="pl-PL" sz="2800" b="1" dirty="0">
                <a:solidFill>
                  <a:srgbClr val="0070C0"/>
                </a:solidFill>
              </a:rPr>
              <a:t>PROCEDURY  MATURALNE  2024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27843" y="989467"/>
            <a:ext cx="5040157" cy="1537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1800" b="1" dirty="0">
                <a:solidFill>
                  <a:srgbClr val="0070C0"/>
                </a:solidFill>
              </a:rPr>
              <a:t>II  LICEUM  OGÓLNOKSZTAŁCĄCE 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pl-PL" sz="1800" b="1" dirty="0">
                <a:solidFill>
                  <a:srgbClr val="0070C0"/>
                </a:solidFill>
              </a:rPr>
              <a:t> IM.  MIKOŁAJA KOPERNIKA </a:t>
            </a:r>
            <a:endParaRPr lang="pl-PL" b="1" dirty="0">
              <a:solidFill>
                <a:srgbClr val="0070C0"/>
              </a:solidFill>
            </a:endParaRPr>
          </a:p>
          <a:p>
            <a:pPr algn="ctr"/>
            <a:r>
              <a:rPr lang="pl-PL" sz="1800" b="1" dirty="0">
                <a:solidFill>
                  <a:srgbClr val="0070C0"/>
                </a:solidFill>
              </a:rPr>
              <a:t> W  KĘDZIERZYNIE-KOŹLU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2503CA-B5EB-F2F6-0153-60884C54F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312" y="798793"/>
            <a:ext cx="3263009" cy="525294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61F9A8-1B03-25C6-88CF-5D6761560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841" y="188843"/>
            <a:ext cx="5010124" cy="6541432"/>
          </a:xfrm>
        </p:spPr>
      </p:pic>
    </p:spTree>
    <p:extLst>
      <p:ext uri="{BB962C8B-B14F-4D97-AF65-F5344CB8AC3E}">
        <p14:creationId xmlns:p14="http://schemas.microsoft.com/office/powerpoint/2010/main" xmlns="" val="24875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F1FAC9A-6E3C-5F97-C2F7-62D65D4C9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1451" y="139147"/>
            <a:ext cx="5184242" cy="6589643"/>
          </a:xfrm>
        </p:spPr>
      </p:pic>
    </p:spTree>
    <p:extLst>
      <p:ext uri="{BB962C8B-B14F-4D97-AF65-F5344CB8AC3E}">
        <p14:creationId xmlns:p14="http://schemas.microsoft.com/office/powerpoint/2010/main" xmlns="" val="163473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C5D14C3-108D-5F22-6693-ADD167193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495" y="159026"/>
            <a:ext cx="5066242" cy="6539947"/>
          </a:xfrm>
        </p:spPr>
      </p:pic>
    </p:spTree>
    <p:extLst>
      <p:ext uri="{BB962C8B-B14F-4D97-AF65-F5344CB8AC3E}">
        <p14:creationId xmlns:p14="http://schemas.microsoft.com/office/powerpoint/2010/main" xmlns="" val="245910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ADAB95DF-CB3D-85A4-B299-527DCB5F0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602" y="194877"/>
            <a:ext cx="4336849" cy="6514035"/>
          </a:xfrm>
        </p:spPr>
      </p:pic>
    </p:spTree>
    <p:extLst>
      <p:ext uri="{BB962C8B-B14F-4D97-AF65-F5344CB8AC3E}">
        <p14:creationId xmlns:p14="http://schemas.microsoft.com/office/powerpoint/2010/main" xmlns="" val="216447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7169B-11A1-7C49-9496-00041AF0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CZĘŚĆ PISEMNA EGZAMINU MATURALNEGO –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W TRAKCIE EGZAMINU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98BE32-0672-5F65-B72D-3BDCC9441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Przewodniczący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przypomina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I </a:t>
            </a:r>
            <a:r>
              <a:rPr lang="en-US" dirty="0" err="1"/>
              <a:t>członkom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o </a:t>
            </a:r>
            <a:r>
              <a:rPr lang="en-US" b="1" dirty="0" err="1">
                <a:solidFill>
                  <a:srgbClr val="FF0000"/>
                </a:solidFill>
              </a:rPr>
              <a:t>zakazie</a:t>
            </a:r>
            <a:r>
              <a:rPr lang="en-US" dirty="0"/>
              <a:t> </a:t>
            </a:r>
            <a:r>
              <a:rPr lang="en-US" dirty="0" err="1"/>
              <a:t>wnoszenia</a:t>
            </a:r>
            <a:r>
              <a:rPr lang="en-US" dirty="0"/>
              <a:t> do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urządzeń</a:t>
            </a:r>
            <a:r>
              <a:rPr lang="en-US" dirty="0"/>
              <a:t> </a:t>
            </a:r>
            <a:r>
              <a:rPr lang="en-US" dirty="0" err="1"/>
              <a:t>telekomunikacyjnych</a:t>
            </a:r>
            <a:r>
              <a:rPr lang="en-US" dirty="0"/>
              <a:t> </a:t>
            </a:r>
            <a:r>
              <a:rPr lang="en-US" dirty="0" err="1"/>
              <a:t>bądź</a:t>
            </a:r>
            <a:r>
              <a:rPr lang="en-US" dirty="0"/>
              <a:t> </a:t>
            </a:r>
            <a:r>
              <a:rPr lang="en-US" dirty="0" err="1"/>
              <a:t>korzystania</a:t>
            </a:r>
            <a:r>
              <a:rPr lang="en-US" dirty="0"/>
              <a:t> z </a:t>
            </a:r>
            <a:r>
              <a:rPr lang="en-US" dirty="0" err="1"/>
              <a:t>takich</a:t>
            </a:r>
            <a:r>
              <a:rPr lang="en-US" dirty="0"/>
              <a:t> </a:t>
            </a:r>
            <a:r>
              <a:rPr lang="en-US" dirty="0" err="1"/>
              <a:t>urządzeń</a:t>
            </a:r>
            <a:r>
              <a:rPr lang="en-US" dirty="0"/>
              <a:t> w </a:t>
            </a:r>
            <a:r>
              <a:rPr lang="en-US" dirty="0" err="1"/>
              <a:t>tej</a:t>
            </a:r>
            <a:r>
              <a:rPr lang="en-US" dirty="0"/>
              <a:t> </a:t>
            </a:r>
            <a:r>
              <a:rPr lang="en-US" dirty="0" err="1"/>
              <a:t>sali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Przewodniczący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przypomina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do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wnieść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wyłącznie</a:t>
            </a:r>
            <a:r>
              <a:rPr lang="en-US" dirty="0"/>
              <a:t> </a:t>
            </a:r>
            <a:r>
              <a:rPr lang="en-US" dirty="0" err="1"/>
              <a:t>przybory</a:t>
            </a:r>
            <a:r>
              <a:rPr lang="en-US" dirty="0"/>
              <a:t> </a:t>
            </a:r>
            <a:r>
              <a:rPr lang="en-US" dirty="0" err="1"/>
              <a:t>wymienione</a:t>
            </a:r>
            <a:r>
              <a:rPr lang="en-US" dirty="0"/>
              <a:t> w </a:t>
            </a:r>
            <a:r>
              <a:rPr lang="en-US" dirty="0" err="1"/>
              <a:t>komunikacie</a:t>
            </a:r>
            <a:r>
              <a:rPr lang="en-US" dirty="0"/>
              <a:t> o </a:t>
            </a:r>
            <a:r>
              <a:rPr lang="en-US" dirty="0" err="1"/>
              <a:t>przyborach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pl-PL" dirty="0"/>
              <a:t>Zdający </a:t>
            </a:r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również</a:t>
            </a:r>
            <a:r>
              <a:rPr lang="en-US" dirty="0"/>
              <a:t> </a:t>
            </a:r>
            <a:r>
              <a:rPr lang="en-US" dirty="0" err="1"/>
              <a:t>wnieść</a:t>
            </a:r>
            <a:r>
              <a:rPr lang="en-US" dirty="0"/>
              <a:t> do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małą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butelkę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wody</a:t>
            </a:r>
            <a:r>
              <a:rPr lang="en-US" dirty="0"/>
              <a:t>, </a:t>
            </a:r>
            <a:r>
              <a:rPr lang="en-US" dirty="0" err="1"/>
              <a:t>Podczas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z </a:t>
            </a:r>
            <a:r>
              <a:rPr lang="en-US" dirty="0" err="1"/>
              <a:t>arkuszem</a:t>
            </a:r>
            <a:r>
              <a:rPr lang="en-US" dirty="0"/>
              <a:t> </a:t>
            </a:r>
            <a:r>
              <a:rPr lang="en-US" dirty="0" err="1"/>
              <a:t>egzaminacyjnym</a:t>
            </a:r>
            <a:r>
              <a:rPr lang="en-US" dirty="0"/>
              <a:t> </a:t>
            </a:r>
            <a:r>
              <a:rPr lang="en-US" dirty="0" err="1"/>
              <a:t>butelka</a:t>
            </a:r>
            <a:r>
              <a:rPr lang="en-US" dirty="0"/>
              <a:t> </a:t>
            </a:r>
            <a:r>
              <a:rPr lang="en-US" dirty="0" err="1"/>
              <a:t>powinna</a:t>
            </a:r>
            <a:r>
              <a:rPr lang="en-US" dirty="0"/>
              <a:t> </a:t>
            </a:r>
            <a:r>
              <a:rPr lang="en-US" dirty="0" err="1"/>
              <a:t>stać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podłodze</a:t>
            </a:r>
            <a:r>
              <a:rPr lang="en-US" dirty="0"/>
              <a:t> </a:t>
            </a:r>
            <a:r>
              <a:rPr lang="en-US" dirty="0" err="1"/>
              <a:t>przy</a:t>
            </a:r>
            <a:r>
              <a:rPr lang="en-US" dirty="0"/>
              <a:t> </a:t>
            </a:r>
            <a:r>
              <a:rPr lang="en-US" dirty="0" err="1"/>
              <a:t>nodze</a:t>
            </a:r>
            <a:r>
              <a:rPr lang="en-US" dirty="0"/>
              <a:t> </a:t>
            </a:r>
            <a:r>
              <a:rPr lang="en-US" dirty="0" err="1"/>
              <a:t>stolika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84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0A068-E626-D61C-E62A-179328686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CZĘŚĆ PISEMNA EGZAMINU MATURALNEGO – W TRAKCIE EGZAMINU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AAD11D-2AA2-01B7-05E2-5E4C6171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O </a:t>
            </a:r>
            <a:r>
              <a:rPr lang="en-US" dirty="0" err="1"/>
              <a:t>godzinie</a:t>
            </a:r>
            <a:r>
              <a:rPr lang="en-US" dirty="0"/>
              <a:t> </a:t>
            </a:r>
            <a:r>
              <a:rPr lang="en-US" dirty="0" err="1"/>
              <a:t>wyznaczonej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przewodniczącego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wchodzą</a:t>
            </a:r>
            <a:r>
              <a:rPr lang="en-US" dirty="0"/>
              <a:t> do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pojedynczo</a:t>
            </a:r>
            <a:r>
              <a:rPr lang="en-US" dirty="0"/>
              <a:t>, </a:t>
            </a:r>
            <a:r>
              <a:rPr lang="en-US" dirty="0" err="1"/>
              <a:t>okazując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dokument</a:t>
            </a:r>
            <a:r>
              <a:rPr lang="en-US" b="1" dirty="0">
                <a:solidFill>
                  <a:srgbClr val="FF0000"/>
                </a:solidFill>
              </a:rPr>
              <a:t> ze </a:t>
            </a:r>
            <a:r>
              <a:rPr lang="en-US" b="1" dirty="0" err="1">
                <a:solidFill>
                  <a:srgbClr val="FF0000"/>
                </a:solidFill>
              </a:rPr>
              <a:t>zdjęciem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potwierdzający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tożsamość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losują</a:t>
            </a:r>
            <a:r>
              <a:rPr lang="en-US" dirty="0"/>
              <a:t> </a:t>
            </a:r>
            <a:r>
              <a:rPr lang="en-US" dirty="0" err="1"/>
              <a:t>numery</a:t>
            </a:r>
            <a:r>
              <a:rPr lang="en-US" dirty="0"/>
              <a:t> </a:t>
            </a:r>
            <a:r>
              <a:rPr lang="en-US" dirty="0" err="1"/>
              <a:t>stolików</a:t>
            </a:r>
            <a:r>
              <a:rPr lang="en-US" dirty="0"/>
              <a:t>, </a:t>
            </a:r>
            <a:r>
              <a:rPr lang="en-US" dirty="0" err="1"/>
              <a:t>przy</a:t>
            </a:r>
            <a:r>
              <a:rPr lang="en-US" dirty="0"/>
              <a:t> </a:t>
            </a:r>
            <a:r>
              <a:rPr lang="en-US" dirty="0" err="1"/>
              <a:t>których</a:t>
            </a:r>
            <a:r>
              <a:rPr lang="en-US" dirty="0"/>
              <a:t> </a:t>
            </a:r>
            <a:r>
              <a:rPr lang="en-US" dirty="0" err="1"/>
              <a:t>będą</a:t>
            </a:r>
            <a:r>
              <a:rPr lang="en-US" dirty="0"/>
              <a:t> </a:t>
            </a:r>
            <a:r>
              <a:rPr lang="en-US" dirty="0" err="1"/>
              <a:t>pracować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Każdy</a:t>
            </a:r>
            <a:r>
              <a:rPr lang="en-US" dirty="0"/>
              <a:t>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zajmuje</a:t>
            </a:r>
            <a:r>
              <a:rPr lang="en-US" dirty="0"/>
              <a:t> </a:t>
            </a:r>
            <a:r>
              <a:rPr lang="en-US" dirty="0" err="1"/>
              <a:t>miejsce</a:t>
            </a:r>
            <a:r>
              <a:rPr lang="en-US" dirty="0"/>
              <a:t> </a:t>
            </a:r>
            <a:r>
              <a:rPr lang="en-US" dirty="0" err="1"/>
              <a:t>przy</a:t>
            </a:r>
            <a:r>
              <a:rPr lang="en-US" dirty="0"/>
              <a:t> </a:t>
            </a:r>
            <a:r>
              <a:rPr lang="en-US" dirty="0" err="1"/>
              <a:t>stoliku</a:t>
            </a:r>
            <a:r>
              <a:rPr lang="en-US" dirty="0"/>
              <a:t>, </a:t>
            </a:r>
            <a:r>
              <a:rPr lang="en-US" dirty="0" err="1"/>
              <a:t>którego</a:t>
            </a:r>
            <a:r>
              <a:rPr lang="en-US" dirty="0"/>
              <a:t> </a:t>
            </a:r>
            <a:r>
              <a:rPr lang="en-US" dirty="0" err="1"/>
              <a:t>numer</a:t>
            </a:r>
            <a:r>
              <a:rPr lang="en-US" dirty="0"/>
              <a:t> </a:t>
            </a:r>
            <a:r>
              <a:rPr lang="en-US" dirty="0" err="1"/>
              <a:t>wylosował</a:t>
            </a:r>
            <a:r>
              <a:rPr lang="en-US" dirty="0"/>
              <a:t>, a </a:t>
            </a:r>
            <a:r>
              <a:rPr lang="en-US" dirty="0" err="1"/>
              <a:t>członek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odnotowuje</a:t>
            </a:r>
            <a:r>
              <a:rPr lang="en-US" dirty="0"/>
              <a:t> </a:t>
            </a:r>
            <a:r>
              <a:rPr lang="en-US" dirty="0" err="1"/>
              <a:t>wylosowany</a:t>
            </a:r>
            <a:r>
              <a:rPr lang="en-US" dirty="0"/>
              <a:t> </a:t>
            </a:r>
            <a:r>
              <a:rPr lang="en-US" dirty="0" err="1"/>
              <a:t>numer</a:t>
            </a:r>
            <a:r>
              <a:rPr lang="en-US" dirty="0"/>
              <a:t> w </a:t>
            </a:r>
            <a:r>
              <a:rPr lang="en-US" dirty="0" err="1"/>
              <a:t>wykazie</a:t>
            </a:r>
            <a:r>
              <a:rPr lang="en-US" dirty="0"/>
              <a:t> </a:t>
            </a:r>
            <a:r>
              <a:rPr lang="en-US" dirty="0" err="1"/>
              <a:t>zdających</a:t>
            </a:r>
            <a:r>
              <a:rPr lang="en-US" dirty="0"/>
              <a:t> w </a:t>
            </a:r>
            <a:r>
              <a:rPr lang="en-US" dirty="0" err="1"/>
              <a:t>danej</a:t>
            </a:r>
            <a:r>
              <a:rPr lang="en-US" dirty="0"/>
              <a:t>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1099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E7DBD-6AB0-2857-7576-43DE4EE7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CZĘŚĆ PISEMNA EGZAMINU MATURALNEGO –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W TRAKCIE EGZAMINU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BE40D-878A-F4CC-9E02-D0EEF3AAF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Członkowie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mogą</a:t>
            </a:r>
            <a:r>
              <a:rPr lang="en-US" dirty="0"/>
              <a:t> </a:t>
            </a:r>
            <a:r>
              <a:rPr lang="en-US" dirty="0" err="1"/>
              <a:t>udzielać</a:t>
            </a:r>
            <a:r>
              <a:rPr lang="en-US" dirty="0"/>
              <a:t> </a:t>
            </a:r>
            <a:r>
              <a:rPr lang="en-US" dirty="0" err="1"/>
              <a:t>odpowiedzi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pytania</a:t>
            </a:r>
            <a:r>
              <a:rPr lang="en-US" dirty="0"/>
              <a:t> </a:t>
            </a:r>
            <a:r>
              <a:rPr lang="en-US" dirty="0" err="1"/>
              <a:t>zdających</a:t>
            </a:r>
            <a:r>
              <a:rPr lang="en-US" dirty="0"/>
              <a:t> </a:t>
            </a:r>
            <a:r>
              <a:rPr lang="en-US" dirty="0" err="1"/>
              <a:t>związane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wyłącznie</a:t>
            </a:r>
            <a:r>
              <a:rPr lang="en-US" dirty="0"/>
              <a:t> z </a:t>
            </a:r>
            <a:r>
              <a:rPr lang="en-US" dirty="0" err="1"/>
              <a:t>kodowaniem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instrukcją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zdającego</a:t>
            </a:r>
            <a:r>
              <a:rPr lang="en-US" dirty="0"/>
              <a:t>. W </a:t>
            </a:r>
            <a:r>
              <a:rPr lang="en-US" dirty="0" err="1"/>
              <a:t>czasie</a:t>
            </a:r>
            <a:r>
              <a:rPr lang="en-US" dirty="0"/>
              <a:t> </a:t>
            </a:r>
            <a:r>
              <a:rPr lang="en-US" dirty="0" err="1"/>
              <a:t>trwania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udziela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żadnych</a:t>
            </a:r>
            <a:r>
              <a:rPr lang="en-US" dirty="0"/>
              <a:t> </a:t>
            </a:r>
            <a:r>
              <a:rPr lang="en-US" dirty="0" err="1"/>
              <a:t>wyjaśnień</a:t>
            </a:r>
            <a:r>
              <a:rPr lang="en-US" dirty="0"/>
              <a:t> </a:t>
            </a:r>
            <a:r>
              <a:rPr lang="en-US" dirty="0" err="1"/>
              <a:t>dotyczących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egzaminacyjnych</a:t>
            </a:r>
            <a:r>
              <a:rPr lang="en-US" dirty="0"/>
              <a:t> ani ich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komentuje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Zdający</a:t>
            </a:r>
            <a:r>
              <a:rPr lang="en-US" dirty="0"/>
              <a:t>, </a:t>
            </a:r>
            <a:r>
              <a:rPr lang="en-US" dirty="0" err="1"/>
              <a:t>który</a:t>
            </a:r>
            <a:r>
              <a:rPr lang="en-US" dirty="0"/>
              <a:t> jest </a:t>
            </a:r>
            <a:r>
              <a:rPr lang="en-US" b="1" dirty="0" err="1">
                <a:solidFill>
                  <a:srgbClr val="FF0000"/>
                </a:solidFill>
              </a:rPr>
              <a:t>chory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może</a:t>
            </a:r>
            <a:r>
              <a:rPr lang="en-US" dirty="0"/>
              <a:t> </a:t>
            </a:r>
            <a:r>
              <a:rPr lang="en-US" dirty="0" err="1"/>
              <a:t>korzystać</a:t>
            </a:r>
            <a:r>
              <a:rPr lang="en-US" dirty="0"/>
              <a:t> w </a:t>
            </a:r>
            <a:r>
              <a:rPr lang="en-US" dirty="0" err="1"/>
              <a:t>czasie</a:t>
            </a:r>
            <a:r>
              <a:rPr lang="en-US" dirty="0"/>
              <a:t> </a:t>
            </a:r>
            <a:r>
              <a:rPr lang="en-US" dirty="0" err="1"/>
              <a:t>trwania</a:t>
            </a:r>
            <a:r>
              <a:rPr lang="en-US" dirty="0"/>
              <a:t>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 ze </a:t>
            </a:r>
            <a:r>
              <a:rPr lang="en-US" dirty="0" err="1"/>
              <a:t>sprzętu</a:t>
            </a:r>
            <a:r>
              <a:rPr lang="en-US" dirty="0"/>
              <a:t> </a:t>
            </a:r>
            <a:r>
              <a:rPr lang="en-US" dirty="0" err="1"/>
              <a:t>medycznego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leków</a:t>
            </a:r>
            <a:r>
              <a:rPr lang="en-US" dirty="0"/>
              <a:t> </a:t>
            </a:r>
            <a:r>
              <a:rPr lang="en-US" dirty="0" err="1"/>
              <a:t>koniecznych</a:t>
            </a:r>
            <a:r>
              <a:rPr lang="en-US" dirty="0"/>
              <a:t> ze </a:t>
            </a:r>
            <a:r>
              <a:rPr lang="en-US" dirty="0" err="1"/>
              <a:t>względu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chorobę</a:t>
            </a:r>
            <a:r>
              <a:rPr lang="en-US" dirty="0"/>
              <a:t>, pod </a:t>
            </a:r>
            <a:r>
              <a:rPr lang="en-US" dirty="0" err="1"/>
              <a:t>warunkiem</a:t>
            </a:r>
            <a:r>
              <a:rPr lang="en-US" dirty="0"/>
              <a:t> </a:t>
            </a:r>
            <a:r>
              <a:rPr lang="en-US" dirty="0" err="1"/>
              <a:t>że</a:t>
            </a:r>
            <a:r>
              <a:rPr lang="en-US" dirty="0"/>
              <a:t> taka </a:t>
            </a:r>
            <a:r>
              <a:rPr lang="en-US" dirty="0" err="1"/>
              <a:t>konieczność</a:t>
            </a:r>
            <a:r>
              <a:rPr lang="en-US" dirty="0"/>
              <a:t> </a:t>
            </a:r>
            <a:r>
              <a:rPr lang="en-US" dirty="0" err="1"/>
              <a:t>została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zgłoszona</a:t>
            </a:r>
            <a:r>
              <a:rPr lang="en-US" dirty="0"/>
              <a:t> </a:t>
            </a:r>
            <a:r>
              <a:rPr lang="en-US" dirty="0" err="1"/>
              <a:t>przewodniczącemu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przed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rozpoczęciem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egzaminu</a:t>
            </a:r>
            <a:r>
              <a:rPr lang="en-US" dirty="0"/>
              <a:t> z </a:t>
            </a:r>
            <a:r>
              <a:rPr lang="en-US" dirty="0" err="1"/>
              <a:t>danego</a:t>
            </a:r>
            <a:r>
              <a:rPr lang="en-US" dirty="0"/>
              <a:t> </a:t>
            </a:r>
            <a:r>
              <a:rPr lang="en-US" dirty="0" err="1"/>
              <a:t>przedmiotu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360800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56EB6-80CC-3CF1-570A-1C197888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A57EED-FA4A-0B66-DFD3-7B638C86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Po </a:t>
            </a:r>
            <a:r>
              <a:rPr lang="en-US" err="1"/>
              <a:t>rozdaniu</a:t>
            </a:r>
            <a:r>
              <a:rPr lang="en-US" dirty="0"/>
              <a:t> </a:t>
            </a:r>
            <a:r>
              <a:rPr lang="en-US" err="1"/>
              <a:t>arkuszy</a:t>
            </a:r>
            <a:r>
              <a:rPr lang="en-US" dirty="0"/>
              <a:t> </a:t>
            </a:r>
            <a:r>
              <a:rPr lang="en-US" err="1"/>
              <a:t>przewodniczący</a:t>
            </a:r>
            <a:r>
              <a:rPr lang="en-US" dirty="0"/>
              <a:t> </a:t>
            </a:r>
            <a:r>
              <a:rPr lang="en-US" err="1"/>
              <a:t>zespołu</a:t>
            </a:r>
            <a:r>
              <a:rPr lang="en-US" dirty="0"/>
              <a:t> </a:t>
            </a:r>
            <a:r>
              <a:rPr lang="en-US" err="1"/>
              <a:t>nadzorującego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err="1"/>
              <a:t>poleca</a:t>
            </a:r>
            <a:r>
              <a:rPr lang="en-US" dirty="0"/>
              <a:t> </a:t>
            </a:r>
            <a:r>
              <a:rPr lang="en-US" err="1"/>
              <a:t>zdającym</a:t>
            </a:r>
            <a:r>
              <a:rPr lang="en-US" dirty="0"/>
              <a:t> </a:t>
            </a:r>
            <a:r>
              <a:rPr lang="en-US" err="1"/>
              <a:t>sprawdzenie</a:t>
            </a:r>
            <a:r>
              <a:rPr lang="en-US" dirty="0"/>
              <a:t>, </a:t>
            </a:r>
            <a:r>
              <a:rPr lang="en-US" err="1"/>
              <a:t>czy</a:t>
            </a:r>
            <a:r>
              <a:rPr lang="en-US" dirty="0"/>
              <a:t> </a:t>
            </a:r>
            <a:r>
              <a:rPr lang="en-US" err="1"/>
              <a:t>otrzymali</a:t>
            </a:r>
            <a:r>
              <a:rPr lang="en-US" dirty="0"/>
              <a:t> </a:t>
            </a:r>
            <a:r>
              <a:rPr lang="en-US" err="1"/>
              <a:t>właściwy</a:t>
            </a:r>
            <a:r>
              <a:rPr lang="en-US" dirty="0"/>
              <a:t> </a:t>
            </a:r>
            <a:r>
              <a:rPr lang="en-US" err="1"/>
              <a:t>arkusz</a:t>
            </a:r>
            <a:r>
              <a:rPr lang="en-US" dirty="0"/>
              <a:t> </a:t>
            </a:r>
            <a:r>
              <a:rPr lang="en-US" err="1"/>
              <a:t>egzaminacyjny</a:t>
            </a:r>
            <a:r>
              <a:rPr lang="en-US" dirty="0"/>
              <a:t>, </a:t>
            </a:r>
            <a:r>
              <a:rPr lang="en-US" err="1"/>
              <a:t>tj</a:t>
            </a:r>
            <a:r>
              <a:rPr lang="en-US" dirty="0"/>
              <a:t>. </a:t>
            </a:r>
            <a:r>
              <a:rPr lang="en-US" err="1"/>
              <a:t>arkusz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a) </a:t>
            </a:r>
            <a:r>
              <a:rPr lang="en-US" dirty="0" err="1"/>
              <a:t>właściwej</a:t>
            </a:r>
            <a:r>
              <a:rPr lang="en-US" dirty="0"/>
              <a:t> </a:t>
            </a:r>
            <a:r>
              <a:rPr lang="en-US" dirty="0" err="1"/>
              <a:t>formuły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– </a:t>
            </a:r>
            <a:r>
              <a:rPr lang="en-US" dirty="0" err="1"/>
              <a:t>Formuły</a:t>
            </a:r>
            <a:r>
              <a:rPr lang="en-US" dirty="0"/>
              <a:t> 2023 </a:t>
            </a:r>
            <a:r>
              <a:rPr lang="en-US" dirty="0" err="1"/>
              <a:t>albo</a:t>
            </a:r>
            <a:r>
              <a:rPr lang="en-US" dirty="0"/>
              <a:t> </a:t>
            </a:r>
            <a:r>
              <a:rPr lang="en-US" dirty="0" err="1"/>
              <a:t>Formuły</a:t>
            </a:r>
            <a:r>
              <a:rPr lang="en-US" dirty="0"/>
              <a:t> 2015, </a:t>
            </a:r>
          </a:p>
          <a:p>
            <a:pPr marL="0" indent="0">
              <a:buNone/>
            </a:pPr>
            <a:r>
              <a:rPr lang="en-US" dirty="0"/>
              <a:t>b) z </a:t>
            </a:r>
            <a:r>
              <a:rPr lang="en-US" err="1"/>
              <a:t>właściwego</a:t>
            </a:r>
            <a:r>
              <a:rPr lang="en-US" dirty="0"/>
              <a:t> </a:t>
            </a:r>
            <a:r>
              <a:rPr lang="en-US" err="1"/>
              <a:t>przedmiotu</a:t>
            </a:r>
            <a:r>
              <a:rPr lang="en-US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c)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właściwym</a:t>
            </a:r>
            <a:r>
              <a:rPr lang="en-US" dirty="0"/>
              <a:t> </a:t>
            </a:r>
            <a:r>
              <a:rPr lang="en-US" dirty="0" err="1"/>
              <a:t>poziomie</a:t>
            </a:r>
            <a:r>
              <a:rPr lang="en-US" dirty="0"/>
              <a:t> (</a:t>
            </a:r>
            <a:r>
              <a:rPr lang="en-US" dirty="0" err="1"/>
              <a:t>formuła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, </a:t>
            </a:r>
            <a:r>
              <a:rPr lang="en-US" dirty="0" err="1"/>
              <a:t>nazwa</a:t>
            </a:r>
            <a:r>
              <a:rPr lang="en-US" dirty="0"/>
              <a:t> </a:t>
            </a:r>
            <a:r>
              <a:rPr lang="en-US" dirty="0" err="1"/>
              <a:t>przedmiotu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poziom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wydrukowane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stronie</a:t>
            </a:r>
            <a:r>
              <a:rPr lang="en-US" dirty="0"/>
              <a:t> </a:t>
            </a:r>
            <a:r>
              <a:rPr lang="en-US" dirty="0" err="1"/>
              <a:t>tytułowej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ostatniej</a:t>
            </a:r>
            <a:r>
              <a:rPr lang="en-US" dirty="0"/>
              <a:t> </a:t>
            </a:r>
            <a:r>
              <a:rPr lang="en-US" dirty="0" err="1"/>
              <a:t>stronie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), </a:t>
            </a:r>
          </a:p>
          <a:p>
            <a:pPr marL="0" indent="0">
              <a:buNone/>
            </a:pPr>
            <a:r>
              <a:rPr lang="en-US" dirty="0"/>
              <a:t>d) we </a:t>
            </a:r>
            <a:r>
              <a:rPr lang="en-US" dirty="0" err="1"/>
              <a:t>właściwej</a:t>
            </a:r>
            <a:r>
              <a:rPr lang="en-US" dirty="0"/>
              <a:t> </a:t>
            </a:r>
            <a:r>
              <a:rPr lang="en-US" dirty="0" err="1"/>
              <a:t>formie</a:t>
            </a:r>
            <a:r>
              <a:rPr lang="en-US" dirty="0"/>
              <a:t> – symbol </a:t>
            </a:r>
            <a:r>
              <a:rPr lang="en-US" dirty="0" err="1"/>
              <a:t>arkusza</a:t>
            </a:r>
            <a:r>
              <a:rPr lang="en-US" dirty="0"/>
              <a:t> (</a:t>
            </a:r>
            <a:r>
              <a:rPr lang="en-US" dirty="0" err="1"/>
              <a:t>wydrukowany</a:t>
            </a:r>
            <a:r>
              <a:rPr lang="en-US" dirty="0"/>
              <a:t> </a:t>
            </a:r>
            <a:r>
              <a:rPr lang="en-US" dirty="0" err="1"/>
              <a:t>czerwoną</a:t>
            </a:r>
            <a:r>
              <a:rPr lang="en-US" dirty="0"/>
              <a:t> </a:t>
            </a:r>
            <a:r>
              <a:rPr lang="en-US" dirty="0" err="1"/>
              <a:t>czcionką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stronie</a:t>
            </a:r>
            <a:r>
              <a:rPr lang="en-US" dirty="0"/>
              <a:t> </a:t>
            </a:r>
            <a:r>
              <a:rPr lang="en-US" dirty="0" err="1"/>
              <a:t>tytułowej</a:t>
            </a:r>
            <a:r>
              <a:rPr lang="en-US" dirty="0"/>
              <a:t>) </a:t>
            </a:r>
            <a:r>
              <a:rPr lang="en-US" dirty="0" err="1"/>
              <a:t>musi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zgadzać</a:t>
            </a:r>
            <a:r>
              <a:rPr lang="en-US" dirty="0"/>
              <a:t> z </a:t>
            </a:r>
            <a:r>
              <a:rPr lang="en-US" dirty="0" err="1"/>
              <a:t>symbolem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(np. „100”, „200”) </a:t>
            </a:r>
            <a:r>
              <a:rPr lang="en-US" dirty="0" err="1"/>
              <a:t>wydrukowanym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przekazanych</a:t>
            </a:r>
            <a:r>
              <a:rPr lang="en-US" dirty="0"/>
              <a:t> </a:t>
            </a:r>
            <a:r>
              <a:rPr lang="en-US" dirty="0" err="1"/>
              <a:t>zdającemu</a:t>
            </a:r>
            <a:r>
              <a:rPr lang="en-US" dirty="0"/>
              <a:t> </a:t>
            </a:r>
            <a:r>
              <a:rPr lang="en-US" dirty="0" err="1"/>
              <a:t>naklejkach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205315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51779-80D8-09FE-76B6-9C8949DE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F2FF1C-4AE7-3E80-709F-FCC5CD9C4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2) </a:t>
            </a:r>
            <a:r>
              <a:rPr lang="en-US" dirty="0" err="1">
                <a:solidFill>
                  <a:srgbClr val="FF0000"/>
                </a:solidFill>
              </a:rPr>
              <a:t>dwukrotnie</a:t>
            </a:r>
            <a:r>
              <a:rPr lang="en-US" dirty="0"/>
              <a:t> </a:t>
            </a:r>
            <a:r>
              <a:rPr lang="en-US" dirty="0" err="1"/>
              <a:t>pyta</a:t>
            </a:r>
            <a:r>
              <a:rPr lang="en-US" dirty="0"/>
              <a:t> </a:t>
            </a:r>
            <a:r>
              <a:rPr lang="en-US" dirty="0" err="1"/>
              <a:t>zdających</a:t>
            </a:r>
            <a:r>
              <a:rPr lang="en-US" dirty="0"/>
              <a:t>, </a:t>
            </a:r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otrzymali</a:t>
            </a:r>
            <a:r>
              <a:rPr lang="en-US" dirty="0"/>
              <a:t> </a:t>
            </a:r>
            <a:r>
              <a:rPr lang="en-US" dirty="0" err="1"/>
              <a:t>właściwe</a:t>
            </a:r>
            <a:r>
              <a:rPr lang="en-US" dirty="0"/>
              <a:t> </a:t>
            </a:r>
            <a:r>
              <a:rPr lang="en-US" dirty="0" err="1"/>
              <a:t>arkusze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3) po </a:t>
            </a:r>
            <a:r>
              <a:rPr lang="en-US" dirty="0" err="1"/>
              <a:t>upewnieniu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, </a:t>
            </a:r>
            <a:r>
              <a:rPr lang="en-US" dirty="0" err="1"/>
              <a:t>że</a:t>
            </a:r>
            <a:r>
              <a:rPr lang="en-US" dirty="0"/>
              <a:t> </a:t>
            </a:r>
            <a:r>
              <a:rPr lang="en-US" dirty="0" err="1"/>
              <a:t>wszyscy</a:t>
            </a:r>
            <a:r>
              <a:rPr lang="en-US" dirty="0"/>
              <a:t>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otrzymali</a:t>
            </a:r>
            <a:r>
              <a:rPr lang="en-US" dirty="0"/>
              <a:t> </a:t>
            </a:r>
            <a:r>
              <a:rPr lang="en-US" dirty="0" err="1"/>
              <a:t>właściwe</a:t>
            </a:r>
            <a:r>
              <a:rPr lang="en-US" dirty="0"/>
              <a:t> </a:t>
            </a:r>
            <a:r>
              <a:rPr lang="en-US" dirty="0" err="1"/>
              <a:t>arkusze</a:t>
            </a:r>
            <a:r>
              <a:rPr lang="en-US" dirty="0"/>
              <a:t> – </a:t>
            </a:r>
            <a:r>
              <a:rPr lang="en-US" dirty="0" err="1"/>
              <a:t>poleca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rozerwanie</a:t>
            </a:r>
            <a:r>
              <a:rPr lang="en-US" dirty="0"/>
              <a:t> banderol </a:t>
            </a:r>
            <a:r>
              <a:rPr lang="en-US" dirty="0" err="1"/>
              <a:t>zabezpieczających</a:t>
            </a:r>
            <a:r>
              <a:rPr lang="en-US" dirty="0"/>
              <a:t> </a:t>
            </a:r>
            <a:r>
              <a:rPr lang="en-US" dirty="0" err="1"/>
              <a:t>arkusz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poleca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zapoznanie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przystąpieniem</a:t>
            </a:r>
            <a:r>
              <a:rPr lang="en-US" dirty="0"/>
              <a:t> do </a:t>
            </a:r>
            <a:r>
              <a:rPr lang="en-US" dirty="0" err="1"/>
              <a:t>rozwiązywania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z </a:t>
            </a:r>
            <a:r>
              <a:rPr lang="en-US" dirty="0" err="1"/>
              <a:t>instrukcją</a:t>
            </a:r>
            <a:r>
              <a:rPr lang="en-US" dirty="0"/>
              <a:t> </a:t>
            </a:r>
            <a:r>
              <a:rPr lang="en-US" dirty="0" err="1"/>
              <a:t>zamieszczoną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drugiej</a:t>
            </a:r>
            <a:r>
              <a:rPr lang="en-US" dirty="0"/>
              <a:t> </a:t>
            </a:r>
            <a:r>
              <a:rPr lang="en-US" dirty="0" err="1"/>
              <a:t>stronie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; </a:t>
            </a:r>
            <a:r>
              <a:rPr lang="en-US" dirty="0" err="1">
                <a:solidFill>
                  <a:srgbClr val="FF0000"/>
                </a:solidFill>
              </a:rPr>
              <a:t>dopuszczalne</a:t>
            </a:r>
            <a:r>
              <a:rPr lang="en-US" dirty="0">
                <a:solidFill>
                  <a:srgbClr val="FF0000"/>
                </a:solidFill>
              </a:rPr>
              <a:t> jest </a:t>
            </a:r>
            <a:r>
              <a:rPr lang="en-US" dirty="0" err="1">
                <a:solidFill>
                  <a:srgbClr val="FF0000"/>
                </a:solidFill>
              </a:rPr>
              <a:t>głośne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odczytanie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instrukcji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przez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jednego</a:t>
            </a:r>
            <a:r>
              <a:rPr lang="en-US" dirty="0">
                <a:solidFill>
                  <a:srgbClr val="FF0000"/>
                </a:solidFill>
              </a:rPr>
              <a:t> ze </a:t>
            </a:r>
            <a:r>
              <a:rPr lang="en-US" dirty="0" err="1">
                <a:solidFill>
                  <a:srgbClr val="FF0000"/>
                </a:solidFill>
              </a:rPr>
              <a:t>zdających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dirty="0" err="1"/>
              <a:t>poleca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sprawdzenie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kompletności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zawiera</a:t>
            </a:r>
            <a:r>
              <a:rPr lang="en-US" dirty="0"/>
              <a:t> </a:t>
            </a:r>
            <a:r>
              <a:rPr lang="en-US" dirty="0" err="1"/>
              <a:t>dołączoną</a:t>
            </a:r>
            <a:r>
              <a:rPr lang="en-US" dirty="0"/>
              <a:t> </a:t>
            </a:r>
            <a:r>
              <a:rPr lang="en-US" dirty="0" err="1"/>
              <a:t>kartę</a:t>
            </a:r>
            <a:r>
              <a:rPr lang="en-US" dirty="0"/>
              <a:t> </a:t>
            </a:r>
            <a:r>
              <a:rPr lang="en-US" dirty="0" err="1"/>
              <a:t>odpowiedzi</a:t>
            </a:r>
            <a:r>
              <a:rPr lang="en-US" dirty="0"/>
              <a:t>, </a:t>
            </a:r>
            <a:r>
              <a:rPr lang="en-US" dirty="0" err="1"/>
              <a:t>wszystkie</a:t>
            </a:r>
            <a:r>
              <a:rPr lang="en-US" dirty="0"/>
              <a:t> </a:t>
            </a:r>
            <a:r>
              <a:rPr lang="en-US" dirty="0" err="1"/>
              <a:t>kolejno</a:t>
            </a:r>
            <a:r>
              <a:rPr lang="en-US" dirty="0"/>
              <a:t> </a:t>
            </a:r>
            <a:r>
              <a:rPr lang="en-US" dirty="0" err="1"/>
              <a:t>ponumerowane</a:t>
            </a:r>
            <a:r>
              <a:rPr lang="en-US" dirty="0"/>
              <a:t> </a:t>
            </a:r>
            <a:r>
              <a:rPr lang="en-US" dirty="0" err="1"/>
              <a:t>strony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kolejne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1679872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534BA-8E14-CDD6-9AE4-7781B58C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B25DD-1A75-2E7F-4163-54358A41E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5) 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z </a:t>
            </a:r>
            <a:r>
              <a:rPr lang="en-US" dirty="0" err="1">
                <a:solidFill>
                  <a:srgbClr val="FF0000"/>
                </a:solidFill>
              </a:rPr>
              <a:t>języka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polskiego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poziomie</a:t>
            </a:r>
            <a:r>
              <a:rPr lang="en-US" dirty="0"/>
              <a:t> </a:t>
            </a:r>
            <a:r>
              <a:rPr lang="en-US" dirty="0" err="1"/>
              <a:t>podstawowym</a:t>
            </a:r>
            <a:r>
              <a:rPr lang="en-US" dirty="0"/>
              <a:t> – </a:t>
            </a:r>
            <a:r>
              <a:rPr lang="en-US" dirty="0" err="1"/>
              <a:t>poleca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</a:t>
            </a:r>
            <a:r>
              <a:rPr lang="en-US" dirty="0" err="1"/>
              <a:t>sprawdzenie</a:t>
            </a:r>
            <a:r>
              <a:rPr lang="en-US" dirty="0"/>
              <a:t>, </a:t>
            </a:r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otrzymali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dwa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zeszyty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egzaminacyjnych</a:t>
            </a:r>
            <a:r>
              <a:rPr lang="en-US" dirty="0"/>
              <a:t>, </a:t>
            </a:r>
            <a:r>
              <a:rPr lang="en-US" dirty="0" err="1"/>
              <a:t>oznaczone</a:t>
            </a:r>
            <a:r>
              <a:rPr lang="en-US" dirty="0"/>
              <a:t> 1 </a:t>
            </a:r>
            <a:r>
              <a:rPr lang="en-US" dirty="0" err="1"/>
              <a:t>i</a:t>
            </a:r>
            <a:r>
              <a:rPr lang="en-US" dirty="0"/>
              <a:t> 2, </a:t>
            </a:r>
            <a:r>
              <a:rPr lang="en-US" dirty="0" err="1"/>
              <a:t>zawierające</a:t>
            </a:r>
            <a:r>
              <a:rPr lang="en-US" dirty="0"/>
              <a:t> – </a:t>
            </a:r>
            <a:r>
              <a:rPr lang="en-US" dirty="0" err="1"/>
              <a:t>odpowiednio</a:t>
            </a:r>
            <a:r>
              <a:rPr lang="en-US" dirty="0"/>
              <a:t> – test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wypracowanie</a:t>
            </a:r>
            <a:r>
              <a:rPr lang="en-US" dirty="0"/>
              <a:t>,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6) po sprawdzeniu kompletności arkuszy egzaminacyjnych, poleca zdającym sprawdzenie poprawności numeru PESEL oraz zgodności kodu arkusza wydrukowanego na pierwszej stronie arkusza z kodem arkusza wydrukowanym na naklejkach przygotowanych przez OKE,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826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braz znaleziony dla: WAŻNE TERMINY">
            <a:extLst>
              <a:ext uri="{FF2B5EF4-FFF2-40B4-BE49-F238E27FC236}">
                <a16:creationId xmlns:a16="http://schemas.microsoft.com/office/drawing/2014/main" xmlns="" id="{C31DB63B-09C5-686D-A023-5652AEA4D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151" y="309183"/>
            <a:ext cx="9820026" cy="6234791"/>
          </a:xfrm>
        </p:spPr>
      </p:pic>
    </p:spTree>
    <p:extLst>
      <p:ext uri="{BB962C8B-B14F-4D97-AF65-F5344CB8AC3E}">
        <p14:creationId xmlns:p14="http://schemas.microsoft.com/office/powerpoint/2010/main" xmlns="" val="235345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9994A-D73E-AE87-EC9D-BA9D1A7E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337FBF-18D3-BD80-A986-BD773568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8188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7) </a:t>
            </a:r>
            <a:r>
              <a:rPr lang="en-US" dirty="0" err="1"/>
              <a:t>przekazuje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</a:t>
            </a:r>
            <a:r>
              <a:rPr lang="en-US" dirty="0" err="1"/>
              <a:t>informacje</a:t>
            </a:r>
            <a:r>
              <a:rPr lang="en-US" dirty="0"/>
              <a:t> o </a:t>
            </a:r>
            <a:r>
              <a:rPr lang="en-US" dirty="0" err="1"/>
              <a:t>sposobie</a:t>
            </a:r>
            <a:r>
              <a:rPr lang="en-US" dirty="0"/>
              <a:t> </a:t>
            </a:r>
            <a:r>
              <a:rPr lang="en-US" dirty="0" err="1"/>
              <a:t>kodowania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poleca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zakodowanie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 </a:t>
            </a:r>
          </a:p>
          <a:p>
            <a:pPr marL="457200" indent="-457200">
              <a:buAutoNum type="alphaLcParenR"/>
            </a:pPr>
            <a:r>
              <a:rPr lang="en-US" dirty="0" err="1"/>
              <a:t>zapisanie</a:t>
            </a:r>
            <a:r>
              <a:rPr lang="en-US" dirty="0"/>
              <a:t> </a:t>
            </a:r>
            <a:r>
              <a:rPr lang="en-US" dirty="0" err="1"/>
              <a:t>numeru</a:t>
            </a:r>
            <a:r>
              <a:rPr lang="en-US" dirty="0"/>
              <a:t> PESEL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stronie</a:t>
            </a:r>
            <a:r>
              <a:rPr lang="en-US" dirty="0"/>
              <a:t> </a:t>
            </a:r>
            <a:r>
              <a:rPr lang="en-US" dirty="0" err="1"/>
              <a:t>tytułowej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karcie</a:t>
            </a:r>
            <a:r>
              <a:rPr lang="en-US" dirty="0"/>
              <a:t> </a:t>
            </a:r>
            <a:r>
              <a:rPr lang="en-US" dirty="0" err="1"/>
              <a:t>odpowiedzi</a:t>
            </a:r>
            <a:r>
              <a:rPr lang="en-US" dirty="0"/>
              <a:t>,</a:t>
            </a:r>
            <a:endParaRPr lang="pl-PL" dirty="0"/>
          </a:p>
          <a:p>
            <a:pPr marL="457200" indent="-457200">
              <a:buAutoNum type="alphaLcParenR"/>
            </a:pPr>
            <a:r>
              <a:rPr lang="pl-PL" dirty="0"/>
              <a:t>przyklejenie naklejki z kodem na stronie tytułowej arkusza oraz na karcie odpowiedzi,</a:t>
            </a:r>
          </a:p>
          <a:p>
            <a:pPr marL="0" indent="0">
              <a:buNone/>
            </a:pPr>
            <a:r>
              <a:rPr lang="pl-PL" dirty="0"/>
              <a:t>8) poleca członkom zespołu nadzorującego sprawdzenie, czy wszyscy zdający poprawnie zakodowali arkusz egzaminacyjny,</a:t>
            </a:r>
          </a:p>
          <a:p>
            <a:pPr marL="457200" indent="-4572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575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BAD755-8CA8-E87F-BA29-421C64E2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2FF34-5804-FD81-A113-884D1434F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9) 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z </a:t>
            </a:r>
            <a:r>
              <a:rPr lang="en-US" dirty="0" err="1"/>
              <a:t>matematyki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poziomie</a:t>
            </a:r>
            <a:r>
              <a:rPr lang="en-US" dirty="0"/>
              <a:t> </a:t>
            </a:r>
            <a:r>
              <a:rPr lang="en-US" dirty="0" err="1"/>
              <a:t>podstawowym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rozszerzonym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z </a:t>
            </a:r>
            <a:r>
              <a:rPr lang="en-US" dirty="0" err="1"/>
              <a:t>biologii</a:t>
            </a:r>
            <a:r>
              <a:rPr lang="en-US" dirty="0"/>
              <a:t>, </a:t>
            </a:r>
            <a:r>
              <a:rPr lang="en-US" dirty="0" err="1"/>
              <a:t>chemii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fizyki</a:t>
            </a:r>
            <a:r>
              <a:rPr lang="en-US" dirty="0"/>
              <a:t> – </a:t>
            </a:r>
            <a:r>
              <a:rPr lang="en-US" dirty="0" err="1"/>
              <a:t>poleca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</a:t>
            </a:r>
            <a:r>
              <a:rPr lang="en-US" dirty="0" err="1"/>
              <a:t>sprawdzenie</a:t>
            </a:r>
            <a:r>
              <a:rPr lang="en-US" dirty="0"/>
              <a:t>, </a:t>
            </a:r>
            <a:r>
              <a:rPr lang="en-US" dirty="0" err="1"/>
              <a:t>czy</a:t>
            </a:r>
            <a:r>
              <a:rPr lang="en-US" dirty="0"/>
              <a:t> </a:t>
            </a:r>
            <a:r>
              <a:rPr lang="en-US" dirty="0" err="1"/>
              <a:t>otrzymali</a:t>
            </a:r>
            <a:r>
              <a:rPr lang="en-US" dirty="0"/>
              <a:t> </a:t>
            </a:r>
            <a:r>
              <a:rPr lang="en-US" dirty="0" err="1"/>
              <a:t>właściwą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danej</a:t>
            </a:r>
            <a:r>
              <a:rPr lang="en-US" dirty="0"/>
              <a:t> </a:t>
            </a:r>
            <a:r>
              <a:rPr lang="en-US" dirty="0" err="1"/>
              <a:t>formuły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broszurę</a:t>
            </a:r>
            <a:r>
              <a:rPr lang="en-US" dirty="0"/>
              <a:t> z </a:t>
            </a:r>
            <a:r>
              <a:rPr lang="en-US" dirty="0" err="1"/>
              <a:t>Wybranymi</a:t>
            </a:r>
            <a:r>
              <a:rPr lang="en-US" dirty="0"/>
              <a:t> </a:t>
            </a:r>
            <a:r>
              <a:rPr lang="en-US" dirty="0" err="1"/>
              <a:t>wzorami</a:t>
            </a:r>
            <a:r>
              <a:rPr lang="en-US" dirty="0"/>
              <a:t> </a:t>
            </a:r>
            <a:r>
              <a:rPr lang="en-US" dirty="0" err="1"/>
              <a:t>matematycznymi</a:t>
            </a:r>
            <a:r>
              <a:rPr lang="en-US" dirty="0"/>
              <a:t> (</a:t>
            </a:r>
            <a:r>
              <a:rPr lang="en-US" dirty="0" err="1"/>
              <a:t>dotyczy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z </a:t>
            </a:r>
            <a:r>
              <a:rPr lang="en-US" dirty="0" err="1"/>
              <a:t>matematyki</a:t>
            </a:r>
            <a:r>
              <a:rPr lang="en-US" dirty="0"/>
              <a:t>)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Wybranymi</a:t>
            </a:r>
            <a:r>
              <a:rPr lang="en-US" dirty="0"/>
              <a:t> </a:t>
            </a:r>
            <a:r>
              <a:rPr lang="en-US" dirty="0" err="1"/>
              <a:t>wzorami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stałymi</a:t>
            </a:r>
            <a:r>
              <a:rPr lang="en-US" dirty="0"/>
              <a:t> </a:t>
            </a:r>
            <a:r>
              <a:rPr lang="en-US" dirty="0" err="1"/>
              <a:t>fizykochemicznymi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egzamin</a:t>
            </a:r>
            <a:r>
              <a:rPr lang="en-US" dirty="0"/>
              <a:t> </a:t>
            </a:r>
            <a:r>
              <a:rPr lang="en-US" dirty="0" err="1"/>
              <a:t>maturalny</a:t>
            </a:r>
            <a:r>
              <a:rPr lang="en-US" dirty="0"/>
              <a:t> z </a:t>
            </a:r>
            <a:r>
              <a:rPr lang="en-US" dirty="0" err="1"/>
              <a:t>biologii</a:t>
            </a:r>
            <a:r>
              <a:rPr lang="en-US" dirty="0"/>
              <a:t>, </a:t>
            </a:r>
            <a:r>
              <a:rPr lang="en-US" dirty="0" err="1"/>
              <a:t>chemii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fizyki</a:t>
            </a:r>
            <a:r>
              <a:rPr lang="en-US" dirty="0"/>
              <a:t> (</a:t>
            </a:r>
            <a:r>
              <a:rPr lang="en-US" dirty="0" err="1"/>
              <a:t>dotyczy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z </a:t>
            </a:r>
            <a:r>
              <a:rPr lang="en-US" dirty="0" err="1"/>
              <a:t>biologii</a:t>
            </a:r>
            <a:r>
              <a:rPr lang="en-US" dirty="0"/>
              <a:t>, </a:t>
            </a:r>
            <a:r>
              <a:rPr lang="en-US" dirty="0" err="1"/>
              <a:t>chemii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fizyki</a:t>
            </a:r>
            <a:r>
              <a:rPr lang="en-US" dirty="0"/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xmlns="" val="144626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EA879-0E98-E49C-B265-8C6290F4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84637-E5C5-BB7C-4202-EBE58D1F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err="1"/>
              <a:t>informuje</a:t>
            </a:r>
            <a:r>
              <a:rPr lang="en-US" dirty="0"/>
              <a:t> </a:t>
            </a:r>
            <a:r>
              <a:rPr lang="en-US" err="1"/>
              <a:t>zdających</a:t>
            </a:r>
            <a:r>
              <a:rPr lang="en-US" dirty="0"/>
              <a:t> o </a:t>
            </a:r>
            <a:r>
              <a:rPr lang="en-US" err="1"/>
              <a:t>innych</a:t>
            </a:r>
            <a:r>
              <a:rPr lang="en-US" dirty="0"/>
              <a:t> </a:t>
            </a:r>
            <a:r>
              <a:rPr lang="en-US" err="1"/>
              <a:t>materiałach</a:t>
            </a:r>
            <a:r>
              <a:rPr lang="en-US" dirty="0"/>
              <a:t> </a:t>
            </a:r>
            <a:r>
              <a:rPr lang="en-US" err="1"/>
              <a:t>dodatkowych</a:t>
            </a:r>
            <a:r>
              <a:rPr lang="en-US" dirty="0"/>
              <a:t> </a:t>
            </a:r>
            <a:r>
              <a:rPr lang="en-US" err="1"/>
              <a:t>oraz</a:t>
            </a:r>
            <a:r>
              <a:rPr lang="en-US" dirty="0"/>
              <a:t> </a:t>
            </a:r>
            <a:r>
              <a:rPr lang="en-US" err="1"/>
              <a:t>przyborach</a:t>
            </a:r>
            <a:r>
              <a:rPr lang="en-US" dirty="0"/>
              <a:t>, z </a:t>
            </a:r>
            <a:r>
              <a:rPr lang="en-US" err="1"/>
              <a:t>których</a:t>
            </a:r>
            <a:r>
              <a:rPr lang="en-US" dirty="0"/>
              <a:t> </a:t>
            </a:r>
            <a:r>
              <a:rPr lang="en-US" err="1"/>
              <a:t>mogą</a:t>
            </a:r>
            <a:r>
              <a:rPr lang="en-US" dirty="0"/>
              <a:t> </a:t>
            </a:r>
            <a:r>
              <a:rPr lang="en-US" err="1"/>
              <a:t>korzystać</a:t>
            </a:r>
            <a:r>
              <a:rPr lang="en-US" dirty="0"/>
              <a:t> </a:t>
            </a:r>
            <a:r>
              <a:rPr lang="en-US" err="1"/>
              <a:t>podczas</a:t>
            </a:r>
            <a:r>
              <a:rPr lang="en-US" dirty="0"/>
              <a:t> </a:t>
            </a:r>
            <a:r>
              <a:rPr lang="en-US" err="1"/>
              <a:t>egzaminu</a:t>
            </a:r>
            <a:r>
              <a:rPr lang="en-US" dirty="0"/>
              <a:t>, </a:t>
            </a:r>
            <a:r>
              <a:rPr lang="en-US" err="1"/>
              <a:t>oraz</a:t>
            </a:r>
            <a:r>
              <a:rPr lang="en-US" dirty="0"/>
              <a:t> </a:t>
            </a:r>
            <a:r>
              <a:rPr lang="en-US" err="1"/>
              <a:t>ponownie</a:t>
            </a:r>
            <a:r>
              <a:rPr lang="en-US" dirty="0"/>
              <a:t> </a:t>
            </a:r>
            <a:r>
              <a:rPr lang="en-US" err="1"/>
              <a:t>informuje</a:t>
            </a:r>
            <a:r>
              <a:rPr lang="en-US" dirty="0"/>
              <a:t> </a:t>
            </a:r>
            <a:r>
              <a:rPr lang="en-US" err="1"/>
              <a:t>zdających</a:t>
            </a:r>
            <a:r>
              <a:rPr lang="en-US" b="1" dirty="0">
                <a:solidFill>
                  <a:srgbClr val="FF0000"/>
                </a:solidFill>
              </a:rPr>
              <a:t> o </a:t>
            </a:r>
            <a:r>
              <a:rPr lang="en-US" b="1" err="1">
                <a:solidFill>
                  <a:srgbClr val="FF0000"/>
                </a:solidFill>
              </a:rPr>
              <a:t>zakazie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wnoszenia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oraz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korzystania</a:t>
            </a:r>
            <a:r>
              <a:rPr lang="en-US" b="1" dirty="0">
                <a:solidFill>
                  <a:srgbClr val="FF0000"/>
                </a:solidFill>
              </a:rPr>
              <a:t> w </a:t>
            </a:r>
            <a:r>
              <a:rPr lang="en-US" b="1" err="1">
                <a:solidFill>
                  <a:srgbClr val="FF0000"/>
                </a:solidFill>
              </a:rPr>
              <a:t>sali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egzaminacyjnej</a:t>
            </a:r>
            <a:r>
              <a:rPr lang="en-US" b="1" dirty="0">
                <a:solidFill>
                  <a:srgbClr val="FF0000"/>
                </a:solidFill>
              </a:rPr>
              <a:t> z </a:t>
            </a:r>
            <a:r>
              <a:rPr lang="en-US" b="1" err="1">
                <a:solidFill>
                  <a:srgbClr val="FF0000"/>
                </a:solidFill>
              </a:rPr>
              <a:t>jakichkolwiek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urządzeń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telekomunikacyjnych</a:t>
            </a:r>
            <a:r>
              <a:rPr lang="en-US" b="1" dirty="0">
                <a:solidFill>
                  <a:srgbClr val="FF0000"/>
                </a:solidFill>
              </a:rPr>
              <a:t>,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b="1" err="1">
                <a:solidFill>
                  <a:srgbClr val="FF0000"/>
                </a:solidFill>
              </a:rPr>
              <a:t>informuje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zdających</a:t>
            </a:r>
            <a:r>
              <a:rPr lang="en-US" b="1" dirty="0">
                <a:solidFill>
                  <a:srgbClr val="FF0000"/>
                </a:solidFill>
              </a:rPr>
              <a:t> o </a:t>
            </a:r>
            <a:r>
              <a:rPr lang="en-US" b="1" err="1">
                <a:solidFill>
                  <a:srgbClr val="FF0000"/>
                </a:solidFill>
              </a:rPr>
              <a:t>obowiązku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samodzielnej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pracy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podczas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egzaminu,I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err="1"/>
              <a:t>informuje</a:t>
            </a:r>
            <a:r>
              <a:rPr lang="en-US" dirty="0"/>
              <a:t> </a:t>
            </a:r>
            <a:r>
              <a:rPr lang="en-US" err="1"/>
              <a:t>zdających</a:t>
            </a:r>
            <a:r>
              <a:rPr lang="en-US" dirty="0"/>
              <a:t> o </a:t>
            </a:r>
            <a:r>
              <a:rPr lang="en-US" err="1"/>
              <a:t>konsekwencjach</a:t>
            </a:r>
            <a:r>
              <a:rPr lang="en-US" dirty="0"/>
              <a:t> </a:t>
            </a:r>
            <a:r>
              <a:rPr lang="en-US" err="1"/>
              <a:t>związanych</a:t>
            </a:r>
            <a:r>
              <a:rPr lang="en-US" dirty="0"/>
              <a:t> ze </a:t>
            </a:r>
            <a:r>
              <a:rPr lang="en-US" err="1"/>
              <a:t>złamaniem</a:t>
            </a:r>
            <a:r>
              <a:rPr lang="en-US" dirty="0"/>
              <a:t> </a:t>
            </a:r>
            <a:r>
              <a:rPr lang="en-US" err="1"/>
              <a:t>zasad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o </a:t>
            </a:r>
            <a:r>
              <a:rPr lang="en-US" b="1" err="1">
                <a:solidFill>
                  <a:srgbClr val="FF0000"/>
                </a:solidFill>
              </a:rPr>
              <a:t>których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mowa</a:t>
            </a:r>
            <a:r>
              <a:rPr lang="en-US" b="1">
                <a:solidFill>
                  <a:srgbClr val="FF0000"/>
                </a:solidFill>
              </a:rPr>
              <a:t> w powyższych punktach</a:t>
            </a:r>
            <a:r>
              <a:rPr lang="en-US"/>
              <a:t>, </a:t>
            </a:r>
            <a:r>
              <a:rPr lang="en-US" err="1"/>
              <a:t>tj</a:t>
            </a:r>
            <a:r>
              <a:rPr lang="en-US"/>
              <a:t>. </a:t>
            </a:r>
            <a:r>
              <a:rPr lang="en-US" err="1"/>
              <a:t>możliwości</a:t>
            </a:r>
            <a:r>
              <a:rPr lang="en-US" dirty="0"/>
              <a:t> </a:t>
            </a:r>
            <a:r>
              <a:rPr lang="en-US" err="1"/>
              <a:t>unieważnienia</a:t>
            </a:r>
            <a:r>
              <a:rPr lang="en-US" dirty="0"/>
              <a:t> </a:t>
            </a:r>
            <a:r>
              <a:rPr lang="en-US" err="1"/>
              <a:t>egzaminu</a:t>
            </a:r>
            <a:r>
              <a:rPr lang="en-US"/>
              <a:t> z </a:t>
            </a:r>
            <a:r>
              <a:rPr lang="en-US" err="1"/>
              <a:t>danego</a:t>
            </a:r>
            <a:r>
              <a:rPr lang="en-US" dirty="0"/>
              <a:t> </a:t>
            </a:r>
            <a:r>
              <a:rPr lang="en-US" err="1"/>
              <a:t>przedmiotu</a:t>
            </a:r>
            <a:r>
              <a:rPr lang="en-US" dirty="0"/>
              <a:t>.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269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8A40A4-9ADB-B790-2A50-D4115DA7B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C109E0-977A-54C2-6B59-92FD0FB25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b="1" dirty="0" err="1"/>
              <a:t>Przed</a:t>
            </a:r>
            <a:r>
              <a:rPr lang="en-US" b="1" dirty="0"/>
              <a:t> </a:t>
            </a:r>
            <a:r>
              <a:rPr lang="en-US" b="1" dirty="0" err="1"/>
              <a:t>rozpoczęciem</a:t>
            </a:r>
            <a:r>
              <a:rPr lang="en-US" b="1" dirty="0"/>
              <a:t> </a:t>
            </a:r>
            <a:r>
              <a:rPr lang="en-US" b="1" dirty="0" err="1"/>
              <a:t>egzaminu</a:t>
            </a:r>
            <a:r>
              <a:rPr lang="en-US" b="1" dirty="0"/>
              <a:t>, w </a:t>
            </a:r>
            <a:r>
              <a:rPr lang="en-US" b="1" dirty="0" err="1"/>
              <a:t>wyznaczonych</a:t>
            </a:r>
            <a:r>
              <a:rPr lang="en-US" b="1" dirty="0"/>
              <a:t> </a:t>
            </a:r>
            <a:r>
              <a:rPr lang="en-US" b="1" dirty="0" err="1"/>
              <a:t>miejscach</a:t>
            </a:r>
            <a:r>
              <a:rPr lang="en-US" b="1" dirty="0"/>
              <a:t> </a:t>
            </a:r>
            <a:r>
              <a:rPr lang="en-US" b="1" dirty="0" err="1"/>
              <a:t>arkusza</a:t>
            </a:r>
            <a:r>
              <a:rPr lang="en-US" b="1" dirty="0"/>
              <a:t> </a:t>
            </a:r>
            <a:r>
              <a:rPr lang="en-US" b="1" dirty="0" err="1"/>
              <a:t>egzaminacyjnego</a:t>
            </a:r>
            <a:r>
              <a:rPr lang="en-US" b="1" dirty="0"/>
              <a:t> (w </a:t>
            </a:r>
            <a:r>
              <a:rPr lang="en-US" b="1" dirty="0" err="1"/>
              <a:t>tym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karcie</a:t>
            </a:r>
            <a:r>
              <a:rPr lang="en-US" b="1" dirty="0"/>
              <a:t> </a:t>
            </a:r>
            <a:r>
              <a:rPr lang="en-US" b="1" dirty="0" err="1"/>
              <a:t>odpowiedzi</a:t>
            </a:r>
            <a:r>
              <a:rPr lang="en-US" b="1" dirty="0"/>
              <a:t>), </a:t>
            </a:r>
            <a:r>
              <a:rPr lang="en-US" b="1" dirty="0" err="1"/>
              <a:t>zdający</a:t>
            </a:r>
            <a:r>
              <a:rPr lang="en-US" b="1" dirty="0"/>
              <a:t> </a:t>
            </a:r>
            <a:r>
              <a:rPr lang="en-US" b="1" dirty="0" err="1"/>
              <a:t>wpisuje</a:t>
            </a:r>
            <a:r>
              <a:rPr lang="en-US" b="1" dirty="0"/>
              <a:t> </a:t>
            </a:r>
            <a:r>
              <a:rPr lang="en-US" b="1" dirty="0" err="1"/>
              <a:t>swój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, </a:t>
            </a:r>
            <a:r>
              <a:rPr lang="en-US" b="1" dirty="0" err="1"/>
              <a:t>numer</a:t>
            </a:r>
            <a:r>
              <a:rPr lang="en-US" b="1" dirty="0"/>
              <a:t> PESEL, a w </a:t>
            </a:r>
            <a:r>
              <a:rPr lang="en-US" b="1" dirty="0" err="1"/>
              <a:t>przypadku</a:t>
            </a:r>
            <a:r>
              <a:rPr lang="en-US" b="1" dirty="0"/>
              <a:t> </a:t>
            </a:r>
            <a:r>
              <a:rPr lang="en-US" b="1" dirty="0" err="1"/>
              <a:t>braku</a:t>
            </a:r>
            <a:r>
              <a:rPr lang="en-US" b="1" dirty="0"/>
              <a:t> </a:t>
            </a:r>
            <a:r>
              <a:rPr lang="en-US" b="1" dirty="0" err="1"/>
              <a:t>numeru</a:t>
            </a:r>
            <a:r>
              <a:rPr lang="en-US" b="1" dirty="0"/>
              <a:t> PESEL – </a:t>
            </a:r>
            <a:r>
              <a:rPr lang="en-US" b="1" dirty="0" err="1"/>
              <a:t>serię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numer</a:t>
            </a:r>
            <a:r>
              <a:rPr lang="en-US" b="1" dirty="0"/>
              <a:t> </a:t>
            </a:r>
            <a:r>
              <a:rPr lang="en-US" b="1" dirty="0" err="1"/>
              <a:t>paszportu</a:t>
            </a:r>
            <a:r>
              <a:rPr lang="en-US" b="1" dirty="0"/>
              <a:t> </a:t>
            </a:r>
            <a:r>
              <a:rPr lang="en-US" b="1" dirty="0" err="1"/>
              <a:t>lub</a:t>
            </a:r>
            <a:r>
              <a:rPr lang="en-US" b="1" dirty="0"/>
              <a:t> </a:t>
            </a:r>
            <a:r>
              <a:rPr lang="en-US" b="1" dirty="0" err="1"/>
              <a:t>innego</a:t>
            </a:r>
            <a:r>
              <a:rPr lang="en-US" b="1" dirty="0"/>
              <a:t> </a:t>
            </a:r>
            <a:r>
              <a:rPr lang="en-US" b="1" dirty="0" err="1"/>
              <a:t>dokumentu</a:t>
            </a:r>
            <a:r>
              <a:rPr lang="en-US" b="1" dirty="0"/>
              <a:t> </a:t>
            </a:r>
            <a:r>
              <a:rPr lang="en-US" b="1" dirty="0" err="1"/>
              <a:t>potwierdzającego</a:t>
            </a:r>
            <a:r>
              <a:rPr lang="en-US" b="1" dirty="0"/>
              <a:t> </a:t>
            </a:r>
            <a:r>
              <a:rPr lang="en-US" b="1" dirty="0" err="1"/>
              <a:t>tożsamość</a:t>
            </a:r>
            <a:r>
              <a:rPr lang="en-US" b="1" dirty="0"/>
              <a:t> </a:t>
            </a:r>
            <a:r>
              <a:rPr lang="en-US" b="1" dirty="0" err="1"/>
              <a:t>oraz</a:t>
            </a:r>
            <a:r>
              <a:rPr lang="en-US" b="1" dirty="0"/>
              <a:t> </a:t>
            </a:r>
            <a:r>
              <a:rPr lang="en-US" b="1" dirty="0" err="1"/>
              <a:t>umieszcza</a:t>
            </a:r>
            <a:r>
              <a:rPr lang="en-US" b="1" dirty="0"/>
              <a:t> </a:t>
            </a:r>
            <a:r>
              <a:rPr lang="en-US" b="1" dirty="0" err="1"/>
              <a:t>otrzymane</a:t>
            </a:r>
            <a:r>
              <a:rPr lang="en-US" b="1" dirty="0"/>
              <a:t> od </a:t>
            </a:r>
            <a:r>
              <a:rPr lang="en-US" b="1" dirty="0" err="1"/>
              <a:t>członków</a:t>
            </a:r>
            <a:r>
              <a:rPr lang="en-US" b="1" dirty="0"/>
              <a:t> </a:t>
            </a:r>
            <a:r>
              <a:rPr lang="en-US" b="1" dirty="0" err="1"/>
              <a:t>zespołu</a:t>
            </a:r>
            <a:r>
              <a:rPr lang="en-US" b="1" dirty="0"/>
              <a:t> </a:t>
            </a:r>
            <a:r>
              <a:rPr lang="en-US" b="1" dirty="0" err="1"/>
              <a:t>nadzorującego</a:t>
            </a:r>
            <a:r>
              <a:rPr lang="en-US" b="1" dirty="0"/>
              <a:t> </a:t>
            </a:r>
            <a:r>
              <a:rPr lang="en-US" b="1" dirty="0" err="1"/>
              <a:t>naklejki</a:t>
            </a:r>
            <a:r>
              <a:rPr lang="en-US" b="1" dirty="0"/>
              <a:t>. </a:t>
            </a:r>
            <a:r>
              <a:rPr lang="en-US" b="1" dirty="0" err="1"/>
              <a:t>Zdający</a:t>
            </a:r>
            <a:r>
              <a:rPr lang="en-US" b="1" dirty="0"/>
              <a:t> </a:t>
            </a:r>
            <a:r>
              <a:rPr lang="en-US" b="1" dirty="0" err="1"/>
              <a:t>sprawdza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naklejce</a:t>
            </a:r>
            <a:r>
              <a:rPr lang="en-US" b="1" dirty="0"/>
              <a:t> </a:t>
            </a:r>
            <a:r>
              <a:rPr lang="en-US" b="1" dirty="0" err="1"/>
              <a:t>poprawność</a:t>
            </a:r>
            <a:r>
              <a:rPr lang="en-US" b="1" dirty="0"/>
              <a:t> </a:t>
            </a:r>
            <a:r>
              <a:rPr lang="en-US" b="1" dirty="0" err="1"/>
              <a:t>numeru</a:t>
            </a:r>
            <a:r>
              <a:rPr lang="en-US" b="1" dirty="0"/>
              <a:t> PESEL </a:t>
            </a:r>
            <a:r>
              <a:rPr lang="en-US" b="1" dirty="0" err="1"/>
              <a:t>oraz</a:t>
            </a:r>
            <a:r>
              <a:rPr lang="en-US" b="1" dirty="0"/>
              <a:t> </a:t>
            </a:r>
            <a:r>
              <a:rPr lang="en-US" b="1" dirty="0" err="1"/>
              <a:t>zgodność</a:t>
            </a:r>
            <a:r>
              <a:rPr lang="en-US" b="1" dirty="0"/>
              <a:t> </a:t>
            </a:r>
            <a:r>
              <a:rPr lang="en-US" b="1" dirty="0" err="1"/>
              <a:t>wskazanego</a:t>
            </a:r>
            <a:r>
              <a:rPr lang="en-US" b="1" dirty="0"/>
              <a:t> </a:t>
            </a:r>
            <a:r>
              <a:rPr lang="en-US" b="1" dirty="0" err="1"/>
              <a:t>kodu</a:t>
            </a:r>
            <a:r>
              <a:rPr lang="en-US" b="1" dirty="0"/>
              <a:t>, a </a:t>
            </a:r>
            <a:r>
              <a:rPr lang="en-US" b="1" dirty="0" err="1"/>
              <a:t>podpis</a:t>
            </a:r>
            <a:r>
              <a:rPr lang="en-US" b="1" dirty="0"/>
              <a:t> w </a:t>
            </a:r>
            <a:r>
              <a:rPr lang="en-US" b="1" dirty="0" err="1"/>
              <a:t>wykazie</a:t>
            </a:r>
            <a:r>
              <a:rPr lang="en-US" b="1" dirty="0"/>
              <a:t> </a:t>
            </a:r>
            <a:r>
              <a:rPr lang="en-US" b="1" dirty="0" err="1"/>
              <a:t>zdających</a:t>
            </a:r>
            <a:r>
              <a:rPr lang="en-US" b="1" dirty="0"/>
              <a:t> jest </a:t>
            </a:r>
            <a:r>
              <a:rPr lang="en-US" b="1" dirty="0" err="1"/>
              <a:t>równoznaczny</a:t>
            </a:r>
            <a:r>
              <a:rPr lang="en-US" b="1" dirty="0"/>
              <a:t> ze </a:t>
            </a:r>
            <a:r>
              <a:rPr lang="en-US" b="1" dirty="0" err="1"/>
              <a:t>stwierdzeniem</a:t>
            </a:r>
            <a:r>
              <a:rPr lang="en-US" b="1" dirty="0"/>
              <a:t> </a:t>
            </a:r>
            <a:r>
              <a:rPr lang="en-US" b="1" dirty="0" err="1"/>
              <a:t>przez</a:t>
            </a:r>
            <a:r>
              <a:rPr lang="en-US" b="1" dirty="0"/>
              <a:t> </a:t>
            </a:r>
            <a:r>
              <a:rPr lang="en-US" b="1" dirty="0" err="1"/>
              <a:t>zdającego</a:t>
            </a:r>
            <a:r>
              <a:rPr lang="en-US" b="1" dirty="0"/>
              <a:t> </a:t>
            </a:r>
            <a:r>
              <a:rPr lang="en-US" b="1" dirty="0" err="1"/>
              <a:t>tej</a:t>
            </a:r>
            <a:r>
              <a:rPr lang="en-US" b="1" dirty="0"/>
              <a:t> </a:t>
            </a:r>
            <a:r>
              <a:rPr lang="en-US" b="1" dirty="0" err="1"/>
              <a:t>poprawności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zgodności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Zdający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podpisuje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arkusza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egzaminacyjnego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5137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E069C-279E-3685-7E56-091CC81C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D48D86-EEEE-47A1-1951-F09CFE3DB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wystąpienia</a:t>
            </a:r>
            <a:r>
              <a:rPr lang="en-US" dirty="0"/>
              <a:t> </a:t>
            </a:r>
            <a:r>
              <a:rPr lang="en-US" dirty="0" err="1"/>
              <a:t>błędu</a:t>
            </a:r>
            <a:r>
              <a:rPr lang="en-US" dirty="0"/>
              <a:t> w </a:t>
            </a:r>
            <a:r>
              <a:rPr lang="en-US" dirty="0" err="1"/>
              <a:t>numerze</a:t>
            </a:r>
            <a:r>
              <a:rPr lang="en-US" dirty="0"/>
              <a:t> PESEL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niezgodności</a:t>
            </a:r>
            <a:r>
              <a:rPr lang="en-US" dirty="0"/>
              <a:t> w </a:t>
            </a:r>
            <a:r>
              <a:rPr lang="en-US" dirty="0" err="1"/>
              <a:t>kodzie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naklejce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stronie</a:t>
            </a:r>
            <a:r>
              <a:rPr lang="en-US" dirty="0"/>
              <a:t> </a:t>
            </a:r>
            <a:r>
              <a:rPr lang="en-US" dirty="0" err="1"/>
              <a:t>tytułowej</a:t>
            </a:r>
            <a:r>
              <a:rPr lang="en-US" dirty="0"/>
              <a:t> </a:t>
            </a:r>
            <a:r>
              <a:rPr lang="en-US" dirty="0" err="1"/>
              <a:t>arkusza</a:t>
            </a:r>
            <a:r>
              <a:rPr lang="en-US" dirty="0"/>
              <a:t>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zwraca</a:t>
            </a:r>
            <a:r>
              <a:rPr lang="en-US" dirty="0"/>
              <a:t> </a:t>
            </a:r>
            <a:r>
              <a:rPr lang="en-US" dirty="0" err="1"/>
              <a:t>zespołowi</a:t>
            </a:r>
            <a:r>
              <a:rPr lang="en-US" dirty="0"/>
              <a:t> </a:t>
            </a:r>
            <a:r>
              <a:rPr lang="en-US" dirty="0" err="1"/>
              <a:t>nadzorującemu</a:t>
            </a:r>
            <a:r>
              <a:rPr lang="en-US" dirty="0"/>
              <a:t> </a:t>
            </a:r>
            <a:r>
              <a:rPr lang="en-US" dirty="0" err="1"/>
              <a:t>wadliwe</a:t>
            </a:r>
            <a:r>
              <a:rPr lang="en-US" dirty="0"/>
              <a:t> </a:t>
            </a:r>
            <a:r>
              <a:rPr lang="en-US" dirty="0" err="1"/>
              <a:t>naklejki</a:t>
            </a:r>
            <a:r>
              <a:rPr lang="en-US" dirty="0"/>
              <a:t>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Szczególowe</a:t>
            </a:r>
            <a:r>
              <a:rPr lang="en-US" dirty="0"/>
              <a:t> </a:t>
            </a:r>
            <a:r>
              <a:rPr lang="en-US" dirty="0" err="1"/>
              <a:t>informacje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https://oke.wroc.pl</a:t>
            </a:r>
            <a:r>
              <a:rPr lang="en-US" dirty="0"/>
              <a:t> - </a:t>
            </a:r>
            <a:r>
              <a:rPr lang="en-US" dirty="0" err="1"/>
              <a:t>Egzamin</a:t>
            </a:r>
            <a:r>
              <a:rPr lang="en-US" dirty="0"/>
              <a:t> </a:t>
            </a:r>
            <a:r>
              <a:rPr lang="en-US" dirty="0" err="1"/>
              <a:t>maturalny</a:t>
            </a:r>
            <a:r>
              <a:rPr lang="en-US" dirty="0"/>
              <a:t> – </a:t>
            </a:r>
            <a:r>
              <a:rPr lang="en-US" dirty="0" err="1"/>
              <a:t>Informacje</a:t>
            </a:r>
            <a:r>
              <a:rPr lang="en-US" dirty="0"/>
              <a:t> o </a:t>
            </a:r>
            <a:r>
              <a:rPr lang="en-US" dirty="0" err="1"/>
              <a:t>egzaminie</a:t>
            </a:r>
            <a:r>
              <a:rPr lang="en-US" dirty="0"/>
              <a:t> – </a:t>
            </a:r>
            <a:r>
              <a:rPr lang="en-US" dirty="0" err="1"/>
              <a:t>Organizacja</a:t>
            </a:r>
            <a:r>
              <a:rPr lang="en-US" dirty="0"/>
              <a:t> - </a:t>
            </a:r>
            <a:r>
              <a:rPr lang="en-US" dirty="0" err="1"/>
              <a:t>Informacja</a:t>
            </a:r>
            <a:r>
              <a:rPr lang="en-US" dirty="0"/>
              <a:t> o </a:t>
            </a:r>
            <a:r>
              <a:rPr lang="en-US" dirty="0" err="1"/>
              <a:t>sposobie</a:t>
            </a:r>
            <a:r>
              <a:rPr lang="en-US" dirty="0"/>
              <a:t> </a:t>
            </a:r>
            <a:r>
              <a:rPr lang="en-US" dirty="0" err="1"/>
              <a:t>organizacji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przeprowadzania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 2023 – str. </a:t>
            </a:r>
            <a:r>
              <a:rPr lang="pl-PL" dirty="0"/>
              <a:t>99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 6.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79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0A5C69-6EE7-ED3F-3678-AB30CFA3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BEC0D-39AE-C1E8-6CD0-9916D0FAB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rozpoczęciem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członkowie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sprawdzają</a:t>
            </a:r>
            <a:r>
              <a:rPr lang="en-US" dirty="0"/>
              <a:t> w </a:t>
            </a:r>
            <a:r>
              <a:rPr lang="en-US" dirty="0" err="1"/>
              <a:t>obecności</a:t>
            </a:r>
            <a:r>
              <a:rPr lang="en-US" dirty="0"/>
              <a:t> </a:t>
            </a:r>
            <a:r>
              <a:rPr lang="en-US" dirty="0" err="1"/>
              <a:t>zdających</a:t>
            </a:r>
            <a:r>
              <a:rPr lang="en-US" dirty="0"/>
              <a:t> </a:t>
            </a:r>
            <a:r>
              <a:rPr lang="en-US" b="1" dirty="0" err="1">
                <a:solidFill>
                  <a:srgbClr val="00B050"/>
                </a:solidFill>
              </a:rPr>
              <a:t>poprawność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zamieszczenia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danych</a:t>
            </a:r>
            <a:r>
              <a:rPr lang="en-US" b="1" dirty="0">
                <a:solidFill>
                  <a:srgbClr val="00B050"/>
                </a:solidFill>
              </a:rPr>
              <a:t> w </a:t>
            </a:r>
            <a:r>
              <a:rPr lang="en-US" b="1" dirty="0" err="1">
                <a:solidFill>
                  <a:srgbClr val="00B050"/>
                </a:solidFill>
              </a:rPr>
              <a:t>arkuszu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egzaminacyjnym</a:t>
            </a:r>
            <a:r>
              <a:rPr lang="en-US" b="1" dirty="0">
                <a:solidFill>
                  <a:srgbClr val="00B050"/>
                </a:solidFill>
              </a:rPr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Po </a:t>
            </a:r>
            <a:r>
              <a:rPr lang="en-US" dirty="0" err="1"/>
              <a:t>czynnościach</a:t>
            </a:r>
            <a:r>
              <a:rPr lang="en-US" dirty="0"/>
              <a:t> </a:t>
            </a:r>
            <a:r>
              <a:rPr lang="en-US" dirty="0" err="1"/>
              <a:t>organizacyjnych</a:t>
            </a:r>
            <a:r>
              <a:rPr lang="en-US" dirty="0"/>
              <a:t>, w </a:t>
            </a:r>
            <a:r>
              <a:rPr lang="en-US" dirty="0" err="1"/>
              <a:t>tym</a:t>
            </a:r>
            <a:r>
              <a:rPr lang="en-US" dirty="0"/>
              <a:t> po </a:t>
            </a:r>
            <a:r>
              <a:rPr lang="en-US" dirty="0" err="1"/>
              <a:t>sprawdzeniu</a:t>
            </a:r>
            <a:r>
              <a:rPr lang="en-US" dirty="0"/>
              <a:t> </a:t>
            </a:r>
            <a:r>
              <a:rPr lang="en-US" dirty="0" err="1"/>
              <a:t>poprawności</a:t>
            </a:r>
            <a:r>
              <a:rPr lang="en-US" dirty="0"/>
              <a:t> </a:t>
            </a:r>
            <a:r>
              <a:rPr lang="en-US" dirty="0" err="1"/>
              <a:t>kodowania</a:t>
            </a:r>
            <a:r>
              <a:rPr lang="en-US" dirty="0"/>
              <a:t>, </a:t>
            </a:r>
            <a:r>
              <a:rPr lang="en-US" dirty="0" err="1"/>
              <a:t>przewodniczący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zapisuje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tablicy</a:t>
            </a:r>
            <a:r>
              <a:rPr lang="en-US" dirty="0"/>
              <a:t> (</a:t>
            </a:r>
            <a:r>
              <a:rPr lang="en-US" dirty="0" err="1"/>
              <a:t>planszy</a:t>
            </a:r>
            <a:r>
              <a:rPr lang="en-US" dirty="0"/>
              <a:t>), w </a:t>
            </a:r>
            <a:r>
              <a:rPr lang="en-US" dirty="0" err="1"/>
              <a:t>widocznym</a:t>
            </a:r>
            <a:r>
              <a:rPr lang="en-US" dirty="0"/>
              <a:t> </a:t>
            </a:r>
            <a:r>
              <a:rPr lang="en-US" dirty="0" err="1"/>
              <a:t>miejscu</a:t>
            </a:r>
            <a:r>
              <a:rPr lang="en-US" dirty="0"/>
              <a:t>, </a:t>
            </a:r>
            <a:r>
              <a:rPr lang="en-US" dirty="0" err="1"/>
              <a:t>czas</a:t>
            </a:r>
            <a:r>
              <a:rPr lang="en-US" dirty="0"/>
              <a:t> </a:t>
            </a:r>
            <a:r>
              <a:rPr lang="en-US" dirty="0" err="1"/>
              <a:t>rozpoczęcia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zakończenia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z </a:t>
            </a:r>
            <a:r>
              <a:rPr lang="en-US" dirty="0" err="1"/>
              <a:t>danym</a:t>
            </a:r>
            <a:r>
              <a:rPr lang="en-US" dirty="0"/>
              <a:t> </a:t>
            </a:r>
            <a:r>
              <a:rPr lang="en-US" dirty="0" err="1"/>
              <a:t>arkuszem</a:t>
            </a:r>
            <a:r>
              <a:rPr lang="en-US" dirty="0"/>
              <a:t> </a:t>
            </a:r>
            <a:r>
              <a:rPr lang="en-US" dirty="0" err="1"/>
              <a:t>egzaminacyjnym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033162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AFCD0-9AAD-1FCD-22D9-98393170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51F0DB-324E-EB2B-C1AE-B078D7EE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 z </a:t>
            </a:r>
            <a:r>
              <a:rPr lang="en-US" dirty="0" err="1"/>
              <a:t>języka</a:t>
            </a:r>
            <a:r>
              <a:rPr lang="en-US" dirty="0"/>
              <a:t> </a:t>
            </a:r>
            <a:r>
              <a:rPr lang="en-US" dirty="0" err="1"/>
              <a:t>obcego</a:t>
            </a:r>
            <a:r>
              <a:rPr lang="en-US" dirty="0"/>
              <a:t> </a:t>
            </a:r>
            <a:r>
              <a:rPr lang="en-US" dirty="0" err="1"/>
              <a:t>nowożytnego</a:t>
            </a:r>
            <a:r>
              <a:rPr lang="en-US" dirty="0"/>
              <a:t> </a:t>
            </a:r>
            <a:r>
              <a:rPr lang="en-US" dirty="0" err="1"/>
              <a:t>bezpośrednio</a:t>
            </a:r>
            <a:r>
              <a:rPr lang="en-US" dirty="0"/>
              <a:t> po </a:t>
            </a:r>
            <a:r>
              <a:rPr lang="en-US" dirty="0" err="1"/>
              <a:t>zapisaniu</a:t>
            </a:r>
            <a:r>
              <a:rPr lang="en-US" dirty="0"/>
              <a:t> </a:t>
            </a:r>
            <a:r>
              <a:rPr lang="en-US" dirty="0" err="1"/>
              <a:t>godziny</a:t>
            </a:r>
            <a:r>
              <a:rPr lang="en-US" dirty="0"/>
              <a:t> </a:t>
            </a:r>
            <a:r>
              <a:rPr lang="en-US" dirty="0" err="1"/>
              <a:t>rozpoczęcia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zakończenia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następuje</a:t>
            </a:r>
            <a:r>
              <a:rPr lang="en-US" dirty="0"/>
              <a:t> </a:t>
            </a:r>
            <a:r>
              <a:rPr lang="en-US" dirty="0" err="1"/>
              <a:t>odtworzenie</a:t>
            </a:r>
            <a:r>
              <a:rPr lang="en-US" dirty="0"/>
              <a:t> </a:t>
            </a:r>
            <a:r>
              <a:rPr lang="en-US" dirty="0" err="1"/>
              <a:t>płyty</a:t>
            </a:r>
            <a:r>
              <a:rPr lang="en-US" dirty="0"/>
              <a:t> CD,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której</a:t>
            </a:r>
            <a:r>
              <a:rPr lang="en-US" dirty="0"/>
              <a:t> </a:t>
            </a:r>
            <a:r>
              <a:rPr lang="en-US" dirty="0" err="1"/>
              <a:t>oprócz</a:t>
            </a:r>
            <a:r>
              <a:rPr lang="en-US" dirty="0"/>
              <a:t> </a:t>
            </a:r>
            <a:r>
              <a:rPr lang="en-US" dirty="0" err="1"/>
              <a:t>tekstów</a:t>
            </a:r>
            <a:r>
              <a:rPr lang="en-US" dirty="0"/>
              <a:t> w </a:t>
            </a:r>
            <a:r>
              <a:rPr lang="en-US" dirty="0" err="1"/>
              <a:t>języku</a:t>
            </a:r>
            <a:r>
              <a:rPr lang="en-US" dirty="0"/>
              <a:t> </a:t>
            </a:r>
            <a:r>
              <a:rPr lang="en-US" dirty="0" err="1"/>
              <a:t>obcym</a:t>
            </a:r>
            <a:r>
              <a:rPr lang="en-US" dirty="0"/>
              <a:t> </a:t>
            </a:r>
            <a:r>
              <a:rPr lang="en-US" dirty="0" err="1"/>
              <a:t>nagrane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</a:t>
            </a:r>
            <a:r>
              <a:rPr lang="en-US" dirty="0" err="1"/>
              <a:t>instrukcje</a:t>
            </a:r>
            <a:r>
              <a:rPr lang="en-US" dirty="0"/>
              <a:t> w </a:t>
            </a:r>
            <a:r>
              <a:rPr lang="en-US" dirty="0" err="1"/>
              <a:t>języku</a:t>
            </a:r>
            <a:r>
              <a:rPr lang="en-US" dirty="0"/>
              <a:t> </a:t>
            </a:r>
            <a:r>
              <a:rPr lang="en-US" dirty="0" err="1"/>
              <a:t>polskim</a:t>
            </a:r>
            <a:r>
              <a:rPr lang="en-US" dirty="0"/>
              <a:t> </a:t>
            </a:r>
            <a:r>
              <a:rPr lang="en-US" dirty="0" err="1"/>
              <a:t>dotyczące</a:t>
            </a:r>
            <a:r>
              <a:rPr lang="en-US" dirty="0"/>
              <a:t> </a:t>
            </a:r>
            <a:r>
              <a:rPr lang="en-US" dirty="0" err="1"/>
              <a:t>rozwiązywania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, </a:t>
            </a:r>
            <a:r>
              <a:rPr lang="en-US" dirty="0" err="1"/>
              <a:t>przerwy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zapoznanie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z </a:t>
            </a:r>
            <a:r>
              <a:rPr lang="en-US" dirty="0" err="1"/>
              <a:t>treścią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przerwy</a:t>
            </a:r>
            <a:r>
              <a:rPr lang="en-US" dirty="0"/>
              <a:t> </a:t>
            </a:r>
            <a:r>
              <a:rPr lang="en-US" dirty="0" err="1"/>
              <a:t>przeznaczone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rozwiązanie</a:t>
            </a:r>
            <a:r>
              <a:rPr lang="en-US" dirty="0"/>
              <a:t> </a:t>
            </a:r>
            <a:r>
              <a:rPr lang="en-US" dirty="0" err="1"/>
              <a:t>poszczególnych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73321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0051C-D343-284F-DA8B-31CA5A8A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25D6B5-F7D3-00A7-7FC6-7F495683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b="1" dirty="0">
                <a:solidFill>
                  <a:srgbClr val="FF0000"/>
                </a:solidFill>
              </a:rPr>
              <a:t>Po </a:t>
            </a:r>
            <a:r>
              <a:rPr lang="en-US" b="1" dirty="0" err="1">
                <a:solidFill>
                  <a:srgbClr val="FF0000"/>
                </a:solidFill>
              </a:rPr>
              <a:t>rozdaniu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zdającym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arkuszy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egzaminacyjnych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zdający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spóźnieni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nie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zostają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wpuszczeni</a:t>
            </a:r>
            <a:r>
              <a:rPr lang="en-US" b="1" dirty="0">
                <a:solidFill>
                  <a:srgbClr val="FF0000"/>
                </a:solidFill>
              </a:rPr>
              <a:t> do </a:t>
            </a:r>
            <a:r>
              <a:rPr lang="en-US" b="1" dirty="0" err="1">
                <a:solidFill>
                  <a:srgbClr val="FF0000"/>
                </a:solidFill>
              </a:rPr>
              <a:t>sali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egzaminacyjnej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dirty="0"/>
              <a:t> W </a:t>
            </a:r>
            <a:r>
              <a:rPr lang="en-US" dirty="0" err="1"/>
              <a:t>uzasadnionych</a:t>
            </a:r>
            <a:r>
              <a:rPr lang="en-US" dirty="0"/>
              <a:t> </a:t>
            </a:r>
            <a:r>
              <a:rPr lang="en-US" dirty="0" err="1"/>
              <a:t>przypadkach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później</a:t>
            </a:r>
            <a:r>
              <a:rPr lang="en-US" dirty="0"/>
              <a:t> </a:t>
            </a:r>
            <a:r>
              <a:rPr lang="en-US" dirty="0" err="1"/>
              <a:t>niż</a:t>
            </a:r>
            <a:r>
              <a:rPr lang="en-US" dirty="0"/>
              <a:t> po </a:t>
            </a:r>
            <a:r>
              <a:rPr lang="en-US" dirty="0" err="1"/>
              <a:t>zakończeniu</a:t>
            </a:r>
            <a:r>
              <a:rPr lang="en-US" dirty="0"/>
              <a:t> </a:t>
            </a:r>
            <a:r>
              <a:rPr lang="en-US" dirty="0" err="1"/>
              <a:t>czynności</a:t>
            </a:r>
            <a:r>
              <a:rPr lang="en-US" dirty="0"/>
              <a:t> </a:t>
            </a:r>
            <a:r>
              <a:rPr lang="en-US" dirty="0" err="1"/>
              <a:t>organizacyjnych</a:t>
            </a:r>
            <a:r>
              <a:rPr lang="en-US" dirty="0"/>
              <a:t> (</a:t>
            </a:r>
            <a:r>
              <a:rPr lang="en-US" dirty="0" err="1"/>
              <a:t>tzn</a:t>
            </a:r>
            <a:r>
              <a:rPr lang="en-US" dirty="0"/>
              <a:t>. z </a:t>
            </a:r>
            <a:r>
              <a:rPr lang="en-US" dirty="0" err="1"/>
              <a:t>chwilą</a:t>
            </a:r>
            <a:r>
              <a:rPr lang="en-US" dirty="0"/>
              <a:t> </a:t>
            </a:r>
            <a:r>
              <a:rPr lang="en-US" dirty="0" err="1"/>
              <a:t>zapisania</a:t>
            </a:r>
            <a:r>
              <a:rPr lang="en-US" dirty="0"/>
              <a:t> w </a:t>
            </a:r>
            <a:r>
              <a:rPr lang="en-US" dirty="0" err="1"/>
              <a:t>widocznym</a:t>
            </a:r>
            <a:r>
              <a:rPr lang="en-US" dirty="0"/>
              <a:t> </a:t>
            </a:r>
            <a:r>
              <a:rPr lang="en-US" dirty="0" err="1"/>
              <a:t>miejscu</a:t>
            </a:r>
            <a:r>
              <a:rPr lang="en-US" dirty="0"/>
              <a:t> </a:t>
            </a:r>
            <a:r>
              <a:rPr lang="en-US" dirty="0" err="1"/>
              <a:t>czasu</a:t>
            </a:r>
            <a:r>
              <a:rPr lang="en-US" dirty="0"/>
              <a:t> </a:t>
            </a:r>
            <a:r>
              <a:rPr lang="en-US" dirty="0" err="1"/>
              <a:t>rozpoczęcia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zakończenia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), </a:t>
            </a:r>
            <a:r>
              <a:rPr lang="en-US" dirty="0" err="1"/>
              <a:t>decyzję</a:t>
            </a:r>
            <a:r>
              <a:rPr lang="en-US" dirty="0"/>
              <a:t> o </a:t>
            </a:r>
            <a:r>
              <a:rPr lang="en-US" dirty="0" err="1"/>
              <a:t>wpuszczeniu</a:t>
            </a:r>
            <a:r>
              <a:rPr lang="en-US" dirty="0"/>
              <a:t> do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spóźnionego</a:t>
            </a:r>
            <a:r>
              <a:rPr lang="en-US" dirty="0"/>
              <a:t> </a:t>
            </a:r>
            <a:r>
              <a:rPr lang="en-US" dirty="0" err="1"/>
              <a:t>zdającego</a:t>
            </a:r>
            <a:r>
              <a:rPr lang="en-US" dirty="0"/>
              <a:t> </a:t>
            </a:r>
            <a:r>
              <a:rPr lang="en-US" dirty="0" err="1"/>
              <a:t>podejmuje</a:t>
            </a:r>
            <a:r>
              <a:rPr lang="en-US" dirty="0"/>
              <a:t> </a:t>
            </a:r>
            <a:r>
              <a:rPr lang="en-US" dirty="0" err="1"/>
              <a:t>przewodniczący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, ale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kończy</a:t>
            </a:r>
            <a:r>
              <a:rPr lang="en-US" dirty="0"/>
              <a:t> </a:t>
            </a:r>
            <a:r>
              <a:rPr lang="en-US" dirty="0" err="1"/>
              <a:t>pracę</a:t>
            </a:r>
            <a:r>
              <a:rPr lang="en-US" dirty="0"/>
              <a:t> z </a:t>
            </a:r>
            <a:r>
              <a:rPr lang="en-US" dirty="0" err="1"/>
              <a:t>arkuszem</a:t>
            </a:r>
            <a:r>
              <a:rPr lang="en-US" dirty="0"/>
              <a:t> </a:t>
            </a:r>
            <a:r>
              <a:rPr lang="en-US" dirty="0" err="1"/>
              <a:t>egzaminacyjnym</a:t>
            </a:r>
            <a:r>
              <a:rPr lang="en-US" dirty="0"/>
              <a:t> o </a:t>
            </a:r>
            <a:r>
              <a:rPr lang="en-US" dirty="0" err="1"/>
              <a:t>czasie</a:t>
            </a:r>
            <a:r>
              <a:rPr lang="en-US" dirty="0"/>
              <a:t> </a:t>
            </a:r>
            <a:r>
              <a:rPr lang="en-US" dirty="0" err="1"/>
              <a:t>zapisanym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tablicy</a:t>
            </a:r>
            <a:r>
              <a:rPr lang="en-US" dirty="0"/>
              <a:t> (</a:t>
            </a:r>
            <a:r>
              <a:rPr lang="en-US" dirty="0" err="1"/>
              <a:t>planszy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475487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7FB77-BD33-4B5A-CAD1-B4CA1779E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4C87B4-EA02-DC8D-46D8-0C09DAA77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W </a:t>
            </a:r>
            <a:r>
              <a:rPr lang="en-US" err="1"/>
              <a:t>celu</a:t>
            </a:r>
            <a:r>
              <a:rPr lang="en-US" dirty="0"/>
              <a:t> </a:t>
            </a:r>
            <a:r>
              <a:rPr lang="en-US" err="1"/>
              <a:t>monitorowania</a:t>
            </a:r>
            <a:r>
              <a:rPr lang="en-US" dirty="0"/>
              <a:t> </a:t>
            </a:r>
            <a:r>
              <a:rPr lang="en-US" err="1"/>
              <a:t>prawidłowego</a:t>
            </a:r>
            <a:r>
              <a:rPr lang="en-US" dirty="0"/>
              <a:t> </a:t>
            </a:r>
            <a:r>
              <a:rPr lang="en-US" err="1"/>
              <a:t>przebiegu</a:t>
            </a:r>
            <a:r>
              <a:rPr lang="en-US" dirty="0"/>
              <a:t> </a:t>
            </a:r>
            <a:r>
              <a:rPr lang="en-US" err="1"/>
              <a:t>egzaminu</a:t>
            </a:r>
            <a:r>
              <a:rPr lang="en-US" dirty="0"/>
              <a:t> </a:t>
            </a:r>
            <a:r>
              <a:rPr lang="en-US" err="1"/>
              <a:t>członkowie</a:t>
            </a:r>
            <a:r>
              <a:rPr lang="en-US" dirty="0"/>
              <a:t> </a:t>
            </a:r>
            <a:r>
              <a:rPr lang="en-US" err="1"/>
              <a:t>zespołu</a:t>
            </a:r>
            <a:r>
              <a:rPr lang="en-US" dirty="0"/>
              <a:t> </a:t>
            </a:r>
            <a:r>
              <a:rPr lang="en-US" err="1"/>
              <a:t>nadzorującego</a:t>
            </a:r>
            <a:r>
              <a:rPr lang="en-US" dirty="0"/>
              <a:t> </a:t>
            </a:r>
            <a:r>
              <a:rPr lang="en-US" err="1"/>
              <a:t>mogą</a:t>
            </a:r>
            <a:r>
              <a:rPr lang="en-US" dirty="0"/>
              <a:t> </a:t>
            </a:r>
            <a:r>
              <a:rPr lang="en-US" err="1"/>
              <a:t>poruszać</a:t>
            </a:r>
            <a:r>
              <a:rPr lang="en-US" dirty="0"/>
              <a:t> </a:t>
            </a:r>
            <a:r>
              <a:rPr lang="en-US" err="1"/>
              <a:t>się</a:t>
            </a:r>
            <a:r>
              <a:rPr lang="en-US" dirty="0"/>
              <a:t> po </a:t>
            </a:r>
            <a:r>
              <a:rPr lang="en-US" err="1"/>
              <a:t>sali</a:t>
            </a:r>
            <a:r>
              <a:rPr lang="en-US" dirty="0"/>
              <a:t> </a:t>
            </a:r>
            <a:r>
              <a:rPr lang="en-US" err="1"/>
              <a:t>egzaminacyjnej</a:t>
            </a:r>
            <a:r>
              <a:rPr lang="en-US" dirty="0"/>
              <a:t> w </a:t>
            </a:r>
            <a:r>
              <a:rPr lang="en-US" err="1"/>
              <a:t>sposób</a:t>
            </a:r>
            <a:r>
              <a:rPr lang="en-US" dirty="0"/>
              <a:t> </a:t>
            </a:r>
            <a:r>
              <a:rPr lang="en-US" err="1"/>
              <a:t>niezakłócający</a:t>
            </a:r>
            <a:r>
              <a:rPr lang="en-US" dirty="0"/>
              <a:t> </a:t>
            </a:r>
            <a:r>
              <a:rPr lang="en-US" err="1"/>
              <a:t>pracy</a:t>
            </a:r>
            <a:r>
              <a:rPr lang="en-US" dirty="0"/>
              <a:t> </a:t>
            </a:r>
            <a:r>
              <a:rPr lang="en-US" err="1"/>
              <a:t>zdających</a:t>
            </a:r>
            <a:r>
              <a:rPr lang="en-US" dirty="0"/>
              <a:t>: </a:t>
            </a:r>
            <a:r>
              <a:rPr lang="en-US" err="1"/>
              <a:t>cicho</a:t>
            </a:r>
            <a:r>
              <a:rPr lang="en-US" dirty="0"/>
              <a:t>, bez </a:t>
            </a:r>
            <a:r>
              <a:rPr lang="en-US" err="1"/>
              <a:t>zaglądania</a:t>
            </a:r>
            <a:r>
              <a:rPr lang="en-US" dirty="0"/>
              <a:t> do </a:t>
            </a:r>
            <a:r>
              <a:rPr lang="en-US" err="1"/>
              <a:t>prac</a:t>
            </a:r>
            <a:r>
              <a:rPr lang="en-US" dirty="0"/>
              <a:t> </a:t>
            </a:r>
            <a:r>
              <a:rPr lang="en-US" err="1"/>
              <a:t>zdających</a:t>
            </a:r>
            <a:r>
              <a:rPr lang="en-US"/>
              <a:t>,</a:t>
            </a:r>
            <a:endParaRPr lang="en-US" dirty="0"/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Na 10 </a:t>
            </a:r>
            <a:r>
              <a:rPr lang="en-US" dirty="0" err="1"/>
              <a:t>minut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zakończeniem</a:t>
            </a:r>
            <a:r>
              <a:rPr lang="en-US" dirty="0"/>
              <a:t> </a:t>
            </a:r>
            <a:r>
              <a:rPr lang="en-US" dirty="0" err="1"/>
              <a:t>czasu</a:t>
            </a:r>
            <a:r>
              <a:rPr lang="en-US" dirty="0"/>
              <a:t> </a:t>
            </a:r>
            <a:r>
              <a:rPr lang="en-US" dirty="0" err="1"/>
              <a:t>przeznaczonego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pracę</a:t>
            </a:r>
            <a:r>
              <a:rPr lang="en-US" dirty="0"/>
              <a:t> z </a:t>
            </a:r>
            <a:r>
              <a:rPr lang="en-US" dirty="0" err="1"/>
              <a:t>arkuszem</a:t>
            </a:r>
            <a:r>
              <a:rPr lang="en-US" dirty="0"/>
              <a:t> </a:t>
            </a:r>
            <a:r>
              <a:rPr lang="en-US" dirty="0" err="1"/>
              <a:t>przewodniczący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informuje</a:t>
            </a:r>
            <a:r>
              <a:rPr lang="en-US" dirty="0"/>
              <a:t> </a:t>
            </a:r>
            <a:r>
              <a:rPr lang="en-US" dirty="0" err="1"/>
              <a:t>zdających</a:t>
            </a:r>
            <a:r>
              <a:rPr lang="en-US" dirty="0"/>
              <a:t> o </a:t>
            </a:r>
            <a:r>
              <a:rPr lang="en-US" dirty="0" err="1"/>
              <a:t>czasie</a:t>
            </a:r>
            <a:r>
              <a:rPr lang="en-US" dirty="0"/>
              <a:t> </a:t>
            </a:r>
            <a:r>
              <a:rPr lang="en-US" dirty="0" err="1"/>
              <a:t>pozostałym</a:t>
            </a:r>
            <a:r>
              <a:rPr lang="en-US" dirty="0"/>
              <a:t> do </a:t>
            </a:r>
            <a:r>
              <a:rPr lang="en-US" dirty="0" err="1"/>
              <a:t>zakończenia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888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9B96C-F36D-2558-7D25-4F0E8971A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1037A-D439-4CAA-5D9B-54EFE59E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W </a:t>
            </a:r>
            <a:r>
              <a:rPr lang="en-US" dirty="0" err="1"/>
              <a:t>przypadku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(a) z </a:t>
            </a:r>
            <a:r>
              <a:rPr lang="en-US" dirty="0" err="1"/>
              <a:t>matematyki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poziomie</a:t>
            </a:r>
            <a:r>
              <a:rPr lang="en-US" dirty="0"/>
              <a:t> </a:t>
            </a:r>
            <a:r>
              <a:rPr lang="en-US" dirty="0" err="1"/>
              <a:t>podstawowym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poziomie</a:t>
            </a:r>
            <a:r>
              <a:rPr lang="en-US" dirty="0"/>
              <a:t> </a:t>
            </a:r>
            <a:r>
              <a:rPr lang="en-US" dirty="0" err="1"/>
              <a:t>rozszerzonym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(b) z </a:t>
            </a:r>
            <a:r>
              <a:rPr lang="en-US" dirty="0" err="1"/>
              <a:t>języków</a:t>
            </a:r>
            <a:r>
              <a:rPr lang="en-US" dirty="0"/>
              <a:t> </a:t>
            </a:r>
            <a:r>
              <a:rPr lang="en-US" dirty="0" err="1"/>
              <a:t>obcych</a:t>
            </a:r>
            <a:r>
              <a:rPr lang="en-US" dirty="0"/>
              <a:t> </a:t>
            </a:r>
            <a:r>
              <a:rPr lang="en-US" dirty="0" err="1"/>
              <a:t>nowożytnych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wszystkich</a:t>
            </a:r>
            <a:r>
              <a:rPr lang="en-US" dirty="0"/>
              <a:t> </a:t>
            </a:r>
            <a:r>
              <a:rPr lang="en-US" dirty="0" err="1"/>
              <a:t>poziomach</a:t>
            </a:r>
            <a:r>
              <a:rPr lang="en-US" dirty="0"/>
              <a:t> – </a:t>
            </a:r>
            <a:r>
              <a:rPr lang="en-US" dirty="0" err="1"/>
              <a:t>na</a:t>
            </a:r>
            <a:r>
              <a:rPr lang="en-US" dirty="0"/>
              <a:t> 10 </a:t>
            </a:r>
            <a:r>
              <a:rPr lang="en-US" dirty="0" err="1"/>
              <a:t>minut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zakończeniem</a:t>
            </a:r>
            <a:r>
              <a:rPr lang="en-US" dirty="0"/>
              <a:t> </a:t>
            </a:r>
            <a:r>
              <a:rPr lang="en-US" dirty="0" err="1"/>
              <a:t>czasu</a:t>
            </a:r>
            <a:r>
              <a:rPr lang="en-US" dirty="0"/>
              <a:t> </a:t>
            </a:r>
            <a:r>
              <a:rPr lang="en-US" dirty="0" err="1"/>
              <a:t>przeznaczonego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pracę</a:t>
            </a:r>
            <a:r>
              <a:rPr lang="en-US" dirty="0"/>
              <a:t> z </a:t>
            </a:r>
            <a:r>
              <a:rPr lang="en-US" dirty="0" err="1"/>
              <a:t>arkuszem</a:t>
            </a:r>
            <a:r>
              <a:rPr lang="en-US" dirty="0"/>
              <a:t> </a:t>
            </a:r>
            <a:r>
              <a:rPr lang="en-US" dirty="0" err="1"/>
              <a:t>przewodniczący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nadzorującego</a:t>
            </a:r>
            <a:r>
              <a:rPr lang="en-US" dirty="0"/>
              <a:t> </a:t>
            </a:r>
            <a:r>
              <a:rPr lang="en-US" dirty="0" err="1"/>
              <a:t>dodatkowo</a:t>
            </a:r>
            <a:r>
              <a:rPr lang="en-US" dirty="0"/>
              <a:t> </a:t>
            </a:r>
            <a:r>
              <a:rPr lang="en-US" dirty="0" err="1"/>
              <a:t>przypomina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o </a:t>
            </a:r>
            <a:r>
              <a:rPr lang="en-US" dirty="0" err="1"/>
              <a:t>obowiązku</a:t>
            </a:r>
            <a:r>
              <a:rPr lang="en-US" dirty="0"/>
              <a:t> </a:t>
            </a:r>
            <a:r>
              <a:rPr lang="en-US" dirty="0" err="1"/>
              <a:t>przeniesienia</a:t>
            </a:r>
            <a:r>
              <a:rPr lang="en-US" dirty="0"/>
              <a:t> </a:t>
            </a:r>
            <a:r>
              <a:rPr lang="en-US" dirty="0" err="1"/>
              <a:t>odpowiedzi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kartę</a:t>
            </a:r>
            <a:r>
              <a:rPr lang="en-US" dirty="0"/>
              <a:t> </a:t>
            </a:r>
            <a:r>
              <a:rPr lang="en-US" dirty="0" err="1"/>
              <a:t>odpowiedzi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Odpowiedź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zaznaczona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przez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zdającego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karcie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odpowiedzi</a:t>
            </a:r>
            <a:r>
              <a:rPr lang="en-US" b="1" dirty="0">
                <a:solidFill>
                  <a:srgbClr val="FF0000"/>
                </a:solidFill>
              </a:rPr>
              <a:t> jest </a:t>
            </a:r>
            <a:r>
              <a:rPr lang="en-US" b="1" dirty="0" err="1">
                <a:solidFill>
                  <a:srgbClr val="FF0000"/>
                </a:solidFill>
              </a:rPr>
              <a:t>ostateczna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niezależnie</a:t>
            </a:r>
            <a:r>
              <a:rPr lang="en-US" b="1" dirty="0">
                <a:solidFill>
                  <a:srgbClr val="FF0000"/>
                </a:solidFill>
              </a:rPr>
              <a:t> od </a:t>
            </a:r>
            <a:r>
              <a:rPr lang="en-US" b="1" dirty="0" err="1">
                <a:solidFill>
                  <a:srgbClr val="FF0000"/>
                </a:solidFill>
              </a:rPr>
              <a:t>odpowiedzi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zaznaczonej</a:t>
            </a:r>
            <a:r>
              <a:rPr lang="en-US" b="1" dirty="0">
                <a:solidFill>
                  <a:srgbClr val="FF0000"/>
                </a:solidFill>
              </a:rPr>
              <a:t> w </a:t>
            </a:r>
            <a:r>
              <a:rPr lang="en-US" b="1" dirty="0" err="1">
                <a:solidFill>
                  <a:srgbClr val="FF0000"/>
                </a:solidFill>
              </a:rPr>
              <a:t>arkuszu</a:t>
            </a:r>
            <a:r>
              <a:rPr lang="en-US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xmlns="" val="278907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4F14B2A-9891-00BB-527D-1460D7E7B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4357" y="109164"/>
            <a:ext cx="6548638" cy="6645742"/>
          </a:xfrm>
        </p:spPr>
      </p:pic>
    </p:spTree>
    <p:extLst>
      <p:ext uri="{BB962C8B-B14F-4D97-AF65-F5344CB8AC3E}">
        <p14:creationId xmlns:p14="http://schemas.microsoft.com/office/powerpoint/2010/main" xmlns="" val="3329778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54EE82-8567-AE2A-6EBF-4866B5FC7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4AB6C8-DF2B-3A1D-42C1-088ECFB61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err="1"/>
              <a:t>Jeśli</a:t>
            </a:r>
            <a:r>
              <a:rPr lang="en-US" dirty="0"/>
              <a:t> </a:t>
            </a:r>
            <a:r>
              <a:rPr lang="en-US" err="1"/>
              <a:t>zdający</a:t>
            </a:r>
            <a:r>
              <a:rPr lang="en-US" dirty="0"/>
              <a:t> </a:t>
            </a:r>
            <a:r>
              <a:rPr lang="en-US" err="1"/>
              <a:t>ukończył</a:t>
            </a:r>
            <a:r>
              <a:rPr lang="en-US" dirty="0"/>
              <a:t> </a:t>
            </a:r>
            <a:r>
              <a:rPr lang="en-US" err="1"/>
              <a:t>pracę</a:t>
            </a:r>
            <a:r>
              <a:rPr lang="en-US" dirty="0"/>
              <a:t> </a:t>
            </a:r>
            <a:r>
              <a:rPr lang="en-US" err="1"/>
              <a:t>przed</a:t>
            </a:r>
            <a:r>
              <a:rPr lang="en-US" dirty="0"/>
              <a:t> </a:t>
            </a:r>
            <a:r>
              <a:rPr lang="en-US" err="1"/>
              <a:t>wyznaczonym</a:t>
            </a:r>
            <a:r>
              <a:rPr lang="en-US" dirty="0"/>
              <a:t> </a:t>
            </a:r>
            <a:r>
              <a:rPr lang="en-US" err="1"/>
              <a:t>czasem</a:t>
            </a:r>
            <a:r>
              <a:rPr lang="en-US" dirty="0"/>
              <a:t>, </a:t>
            </a:r>
            <a:r>
              <a:rPr lang="en-US" err="1"/>
              <a:t>zgłasza</a:t>
            </a:r>
            <a:r>
              <a:rPr lang="en-US" dirty="0"/>
              <a:t> to </a:t>
            </a:r>
            <a:r>
              <a:rPr lang="en-US" err="1"/>
              <a:t>zespołowi</a:t>
            </a:r>
            <a:r>
              <a:rPr lang="en-US" dirty="0"/>
              <a:t> </a:t>
            </a:r>
            <a:r>
              <a:rPr lang="en-US" err="1"/>
              <a:t>nadzorującemu</a:t>
            </a:r>
            <a:r>
              <a:rPr lang="en-US" dirty="0"/>
              <a:t> </a:t>
            </a:r>
            <a:r>
              <a:rPr lang="en-US" err="1"/>
              <a:t>przez</a:t>
            </a:r>
            <a:r>
              <a:rPr lang="en-US" dirty="0"/>
              <a:t> </a:t>
            </a:r>
            <a:r>
              <a:rPr lang="en-US" err="1"/>
              <a:t>podniesienie</a:t>
            </a:r>
            <a:r>
              <a:rPr lang="en-US" dirty="0"/>
              <a:t> </a:t>
            </a:r>
            <a:r>
              <a:rPr lang="en-US" err="1"/>
              <a:t>ręki</a:t>
            </a:r>
            <a:r>
              <a:rPr lang="en-US" dirty="0"/>
              <a:t>, </a:t>
            </a:r>
            <a:r>
              <a:rPr lang="en-US" err="1"/>
              <a:t>zamyka</a:t>
            </a:r>
            <a:r>
              <a:rPr lang="en-US" dirty="0"/>
              <a:t> </a:t>
            </a:r>
            <a:r>
              <a:rPr lang="en-US" err="1"/>
              <a:t>arkusz</a:t>
            </a:r>
            <a:r>
              <a:rPr lang="en-US" dirty="0"/>
              <a:t> </a:t>
            </a:r>
            <a:r>
              <a:rPr lang="en-US" err="1"/>
              <a:t>i</a:t>
            </a:r>
            <a:r>
              <a:rPr lang="en-US" dirty="0"/>
              <a:t> </a:t>
            </a:r>
            <a:r>
              <a:rPr lang="en-US" err="1"/>
              <a:t>odkłada</a:t>
            </a:r>
            <a:r>
              <a:rPr lang="en-US" dirty="0"/>
              <a:t> go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brzeg</a:t>
            </a:r>
            <a:r>
              <a:rPr lang="en-US" dirty="0"/>
              <a:t> </a:t>
            </a:r>
            <a:r>
              <a:rPr lang="en-US" err="1"/>
              <a:t>stolika</a:t>
            </a:r>
            <a:r>
              <a:rPr lang="en-US" dirty="0"/>
              <a:t>. </a:t>
            </a:r>
            <a:r>
              <a:rPr lang="en-US" err="1"/>
              <a:t>Przewodniczący</a:t>
            </a:r>
            <a:r>
              <a:rPr lang="en-US" dirty="0"/>
              <a:t> </a:t>
            </a:r>
            <a:r>
              <a:rPr lang="en-US" err="1"/>
              <a:t>zespołu</a:t>
            </a:r>
            <a:r>
              <a:rPr lang="en-US" dirty="0"/>
              <a:t> </a:t>
            </a:r>
            <a:r>
              <a:rPr lang="en-US" err="1"/>
              <a:t>nadzorującego</a:t>
            </a:r>
            <a:r>
              <a:rPr lang="en-US" dirty="0"/>
              <a:t> </a:t>
            </a:r>
            <a:r>
              <a:rPr lang="en-US" err="1"/>
              <a:t>lub</a:t>
            </a:r>
            <a:r>
              <a:rPr lang="en-US" dirty="0"/>
              <a:t> </a:t>
            </a:r>
            <a:r>
              <a:rPr lang="en-US" err="1"/>
              <a:t>członek</a:t>
            </a:r>
            <a:r>
              <a:rPr lang="en-US" dirty="0"/>
              <a:t> </a:t>
            </a:r>
            <a:r>
              <a:rPr lang="en-US" err="1"/>
              <a:t>zespołu</a:t>
            </a:r>
            <a:r>
              <a:rPr lang="en-US" dirty="0"/>
              <a:t> </a:t>
            </a:r>
            <a:r>
              <a:rPr lang="en-US" err="1"/>
              <a:t>nadzorującego</a:t>
            </a:r>
            <a:r>
              <a:rPr lang="en-US" dirty="0"/>
              <a:t> w </a:t>
            </a:r>
            <a:r>
              <a:rPr lang="en-US" err="1"/>
              <a:t>obecności</a:t>
            </a:r>
            <a:r>
              <a:rPr lang="en-US" dirty="0"/>
              <a:t> </a:t>
            </a:r>
            <a:r>
              <a:rPr lang="en-US" err="1"/>
              <a:t>zdającego</a:t>
            </a:r>
            <a:r>
              <a:rPr lang="en-US" dirty="0"/>
              <a:t> </a:t>
            </a:r>
            <a:r>
              <a:rPr lang="en-US" err="1"/>
              <a:t>sprawdza</a:t>
            </a:r>
            <a:r>
              <a:rPr lang="en-US" dirty="0"/>
              <a:t> </a:t>
            </a:r>
            <a:r>
              <a:rPr lang="en-US" err="1"/>
              <a:t>kompletność</a:t>
            </a:r>
            <a:r>
              <a:rPr lang="en-US" dirty="0"/>
              <a:t> </a:t>
            </a:r>
            <a:r>
              <a:rPr lang="en-US" err="1"/>
              <a:t>materiałów</a:t>
            </a:r>
            <a:r>
              <a:rPr lang="en-US" dirty="0"/>
              <a:t>. </a:t>
            </a:r>
            <a:r>
              <a:rPr lang="en-US" err="1"/>
              <a:t>Arkusz</a:t>
            </a:r>
            <a:r>
              <a:rPr lang="en-US" dirty="0"/>
              <a:t> </a:t>
            </a:r>
            <a:r>
              <a:rPr lang="en-US" err="1"/>
              <a:t>pozostaje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stoliku</a:t>
            </a:r>
            <a:r>
              <a:rPr lang="en-US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Po </a:t>
            </a:r>
            <a:r>
              <a:rPr lang="en-US" dirty="0" err="1"/>
              <a:t>otrzymaniu</a:t>
            </a:r>
            <a:r>
              <a:rPr lang="en-US" dirty="0"/>
              <a:t> </a:t>
            </a:r>
            <a:r>
              <a:rPr lang="en-US" dirty="0" err="1"/>
              <a:t>pozwolenia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opuszczenie</a:t>
            </a:r>
            <a:r>
              <a:rPr lang="en-US" dirty="0"/>
              <a:t>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wychodzi</a:t>
            </a:r>
            <a:r>
              <a:rPr lang="en-US" dirty="0"/>
              <a:t>,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zakłócając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pozostałym</a:t>
            </a:r>
            <a:r>
              <a:rPr lang="en-US" dirty="0"/>
              <a:t> </a:t>
            </a:r>
            <a:r>
              <a:rPr lang="en-US" dirty="0" err="1"/>
              <a:t>piszącym</a:t>
            </a:r>
            <a:r>
              <a:rPr lang="en-US" dirty="0"/>
              <a:t>. </a:t>
            </a:r>
            <a:r>
              <a:rPr lang="en-US" dirty="0" err="1"/>
              <a:t>Czynności</a:t>
            </a:r>
            <a:r>
              <a:rPr lang="en-US" dirty="0"/>
              <a:t> </a:t>
            </a:r>
            <a:r>
              <a:rPr lang="en-US" dirty="0" err="1"/>
              <a:t>związane</a:t>
            </a:r>
            <a:r>
              <a:rPr lang="en-US" dirty="0"/>
              <a:t> z </a:t>
            </a:r>
            <a:r>
              <a:rPr lang="en-US" dirty="0" err="1"/>
              <a:t>odbiorem</a:t>
            </a:r>
            <a:r>
              <a:rPr lang="en-US" dirty="0"/>
              <a:t> </a:t>
            </a:r>
            <a:r>
              <a:rPr lang="en-US" dirty="0" err="1"/>
              <a:t>arkuszy</a:t>
            </a:r>
            <a:r>
              <a:rPr lang="en-US" dirty="0"/>
              <a:t> </a:t>
            </a:r>
            <a:r>
              <a:rPr lang="en-US" dirty="0" err="1"/>
              <a:t>egzaminacyjnych</a:t>
            </a:r>
            <a:r>
              <a:rPr lang="en-US" dirty="0"/>
              <a:t> od </a:t>
            </a:r>
            <a:r>
              <a:rPr lang="en-US" dirty="0" err="1"/>
              <a:t>zdających</a:t>
            </a:r>
            <a:r>
              <a:rPr lang="en-US" dirty="0"/>
              <a:t>, </a:t>
            </a:r>
            <a:r>
              <a:rPr lang="en-US" dirty="0" err="1"/>
              <a:t>którzy</a:t>
            </a:r>
            <a:r>
              <a:rPr lang="en-US" dirty="0"/>
              <a:t> </a:t>
            </a:r>
            <a:r>
              <a:rPr lang="en-US" dirty="0" err="1"/>
              <a:t>ukończyli</a:t>
            </a:r>
            <a:r>
              <a:rPr lang="en-US" dirty="0"/>
              <a:t> </a:t>
            </a:r>
            <a:r>
              <a:rPr lang="en-US" dirty="0" err="1"/>
              <a:t>pracę</a:t>
            </a:r>
            <a:r>
              <a:rPr lang="en-US" dirty="0"/>
              <a:t> </a:t>
            </a:r>
            <a:r>
              <a:rPr lang="en-US" dirty="0" err="1"/>
              <a:t>przed</a:t>
            </a:r>
            <a:r>
              <a:rPr lang="en-US" dirty="0"/>
              <a:t> </a:t>
            </a:r>
            <a:r>
              <a:rPr lang="en-US" dirty="0" err="1"/>
              <a:t>czasem</a:t>
            </a:r>
            <a:r>
              <a:rPr lang="en-US" dirty="0"/>
              <a:t>, </a:t>
            </a:r>
            <a:r>
              <a:rPr lang="en-US" dirty="0" err="1"/>
              <a:t>muszą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dirty="0" err="1"/>
              <a:t>zorganizowane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by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zakłócić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pozostałym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4008832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5642F-B238-3795-1687-D30DEC93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CZĘŚĆ PISEMNA EGZAMINU MATURALNEGO – </a:t>
            </a:r>
            <a:b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</a:b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 TRAKCIE EGZAMINU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1A858-AC8D-0ECE-0AF9-36D99E349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Po </a:t>
            </a:r>
            <a:r>
              <a:rPr lang="en-US" err="1"/>
              <a:t>upływie</a:t>
            </a:r>
            <a:r>
              <a:rPr lang="en-US" dirty="0"/>
              <a:t> </a:t>
            </a:r>
            <a:r>
              <a:rPr lang="en-US" err="1"/>
              <a:t>czasu</a:t>
            </a:r>
            <a:r>
              <a:rPr lang="en-US" dirty="0"/>
              <a:t> </a:t>
            </a:r>
            <a:r>
              <a:rPr lang="en-US" err="1"/>
              <a:t>przeznaczonego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rozwiązywanie</a:t>
            </a:r>
            <a:r>
              <a:rPr lang="en-US" dirty="0"/>
              <a:t> </a:t>
            </a:r>
            <a:r>
              <a:rPr lang="en-US" err="1"/>
              <a:t>zadań</a:t>
            </a:r>
            <a:r>
              <a:rPr lang="en-US" dirty="0"/>
              <a:t> </a:t>
            </a:r>
            <a:r>
              <a:rPr lang="en-US" err="1"/>
              <a:t>przewodniczący</a:t>
            </a:r>
            <a:r>
              <a:rPr lang="en-US" dirty="0"/>
              <a:t> </a:t>
            </a:r>
            <a:r>
              <a:rPr lang="en-US" err="1"/>
              <a:t>zespołu</a:t>
            </a:r>
            <a:r>
              <a:rPr lang="en-US" dirty="0"/>
              <a:t> </a:t>
            </a:r>
            <a:r>
              <a:rPr lang="en-US" err="1"/>
              <a:t>nadzorującego</a:t>
            </a:r>
            <a:r>
              <a:rPr lang="en-US" dirty="0"/>
              <a:t> </a:t>
            </a:r>
            <a:r>
              <a:rPr lang="en-US" err="1"/>
              <a:t>lub</a:t>
            </a:r>
            <a:r>
              <a:rPr lang="en-US" dirty="0"/>
              <a:t> </a:t>
            </a:r>
            <a:r>
              <a:rPr lang="en-US" err="1"/>
              <a:t>członek</a:t>
            </a:r>
            <a:r>
              <a:rPr lang="en-US" dirty="0"/>
              <a:t> </a:t>
            </a:r>
            <a:r>
              <a:rPr lang="en-US" err="1"/>
              <a:t>zespołu</a:t>
            </a:r>
            <a:r>
              <a:rPr lang="en-US" dirty="0"/>
              <a:t> </a:t>
            </a:r>
            <a:r>
              <a:rPr lang="en-US" err="1"/>
              <a:t>nadzorującego</a:t>
            </a:r>
            <a:r>
              <a:rPr lang="en-US" dirty="0"/>
              <a:t> </a:t>
            </a:r>
            <a:r>
              <a:rPr lang="en-US" err="1"/>
              <a:t>przy</a:t>
            </a:r>
            <a:r>
              <a:rPr lang="en-US" dirty="0"/>
              <a:t> </a:t>
            </a:r>
            <a:r>
              <a:rPr lang="en-US" err="1"/>
              <a:t>stoliku</a:t>
            </a:r>
            <a:r>
              <a:rPr lang="en-US" dirty="0"/>
              <a:t> </a:t>
            </a:r>
            <a:r>
              <a:rPr lang="en-US" err="1"/>
              <a:t>zdającego</a:t>
            </a:r>
            <a:r>
              <a:rPr lang="en-US" dirty="0"/>
              <a:t>, w </a:t>
            </a:r>
            <a:r>
              <a:rPr lang="en-US" err="1"/>
              <a:t>jego</a:t>
            </a:r>
            <a:r>
              <a:rPr lang="en-US" dirty="0"/>
              <a:t> </a:t>
            </a:r>
            <a:r>
              <a:rPr lang="en-US" err="1"/>
              <a:t>obecności</a:t>
            </a:r>
            <a:r>
              <a:rPr lang="en-US" dirty="0"/>
              <a:t>, </a:t>
            </a:r>
            <a:r>
              <a:rPr lang="en-US" err="1"/>
              <a:t>sprawdza</a:t>
            </a:r>
            <a:r>
              <a:rPr lang="en-US" dirty="0"/>
              <a:t> </a:t>
            </a:r>
            <a:r>
              <a:rPr lang="en-US" err="1"/>
              <a:t>kompletność</a:t>
            </a:r>
            <a:r>
              <a:rPr lang="en-US" dirty="0"/>
              <a:t> </a:t>
            </a:r>
            <a:r>
              <a:rPr lang="en-US" err="1"/>
              <a:t>materiałów</a:t>
            </a:r>
            <a:r>
              <a:rPr lang="en-US" dirty="0"/>
              <a:t> </a:t>
            </a:r>
            <a:r>
              <a:rPr lang="en-US" err="1"/>
              <a:t>egzaminacyjnych</a:t>
            </a:r>
            <a:r>
              <a:rPr lang="en-US" dirty="0"/>
              <a:t>, a </a:t>
            </a:r>
            <a:r>
              <a:rPr lang="en-US" err="1"/>
              <a:t>następnie</a:t>
            </a:r>
            <a:r>
              <a:rPr lang="en-US" dirty="0"/>
              <a:t> </a:t>
            </a:r>
            <a:r>
              <a:rPr lang="en-US" err="1"/>
              <a:t>zezwala</a:t>
            </a:r>
            <a:r>
              <a:rPr lang="en-US" dirty="0"/>
              <a:t> </a:t>
            </a:r>
            <a:r>
              <a:rPr lang="en-US" err="1"/>
              <a:t>zdającemu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 dirty="0"/>
              <a:t> </a:t>
            </a:r>
            <a:r>
              <a:rPr lang="en-US" err="1"/>
              <a:t>opuszczenie</a:t>
            </a:r>
            <a:r>
              <a:rPr lang="en-US" dirty="0"/>
              <a:t> </a:t>
            </a:r>
            <a:r>
              <a:rPr lang="en-US" err="1"/>
              <a:t>sali</a:t>
            </a:r>
            <a:r>
              <a:rPr lang="en-US"/>
              <a:t>.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 Jeden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powinien</a:t>
            </a:r>
            <a:r>
              <a:rPr lang="en-US" dirty="0"/>
              <a:t> </a:t>
            </a:r>
            <a:r>
              <a:rPr lang="en-US" dirty="0" err="1"/>
              <a:t>pozostać</a:t>
            </a:r>
            <a:r>
              <a:rPr lang="en-US" dirty="0"/>
              <a:t> w </a:t>
            </a:r>
            <a:r>
              <a:rPr lang="en-US" dirty="0" err="1"/>
              <a:t>sali</a:t>
            </a:r>
            <a:r>
              <a:rPr lang="en-US" dirty="0"/>
              <a:t> do </a:t>
            </a:r>
            <a:r>
              <a:rPr lang="en-US" dirty="0" err="1"/>
              <a:t>momentu</a:t>
            </a:r>
            <a:r>
              <a:rPr lang="en-US" dirty="0"/>
              <a:t> </a:t>
            </a:r>
            <a:r>
              <a:rPr lang="en-US" dirty="0" err="1"/>
              <a:t>zakończenia</a:t>
            </a:r>
            <a:r>
              <a:rPr lang="en-US" dirty="0"/>
              <a:t> </a:t>
            </a:r>
            <a:r>
              <a:rPr lang="en-US" dirty="0" err="1"/>
              <a:t>pakowania</a:t>
            </a:r>
            <a:r>
              <a:rPr lang="en-US" dirty="0"/>
              <a:t> </a:t>
            </a:r>
            <a:r>
              <a:rPr lang="en-US" dirty="0" err="1"/>
              <a:t>materiałów</a:t>
            </a:r>
            <a:r>
              <a:rPr lang="en-US" dirty="0"/>
              <a:t> </a:t>
            </a:r>
            <a:r>
              <a:rPr lang="en-US" dirty="0" err="1"/>
              <a:t>egzaminacyjnych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1522485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F9C75-D34F-E6D0-D08F-6CC1D94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UNIEWAŻNIENIE EGZAMINU MATURALNEGO Z DANEGO PRZEDMIOTU PRZEZ PRZEWODNICZĄCEGO ZESPOŁU EGZAMINACYJNEGO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6A4CB-E887-1066-89D4-0DBAB044F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W </a:t>
            </a:r>
            <a:r>
              <a:rPr lang="en-US" dirty="0" err="1"/>
              <a:t>przypadku</a:t>
            </a:r>
            <a:r>
              <a:rPr lang="en-US" dirty="0"/>
              <a:t>: </a:t>
            </a:r>
            <a:endParaRPr lang="pl-PL" dirty="0"/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1) </a:t>
            </a:r>
            <a:r>
              <a:rPr lang="en-US" dirty="0" err="1"/>
              <a:t>stwierdzenia</a:t>
            </a:r>
            <a:r>
              <a:rPr lang="en-US" dirty="0"/>
              <a:t> </a:t>
            </a:r>
            <a:r>
              <a:rPr lang="en-US" dirty="0" err="1"/>
              <a:t>niesamodzielnego</a:t>
            </a:r>
            <a:r>
              <a:rPr lang="en-US" dirty="0"/>
              <a:t> </a:t>
            </a:r>
            <a:r>
              <a:rPr lang="en-US" dirty="0" err="1"/>
              <a:t>rozwiązywania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absolwenta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2) </a:t>
            </a:r>
            <a:r>
              <a:rPr lang="en-US" dirty="0" err="1"/>
              <a:t>wniesienia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korzystania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absolwenta</a:t>
            </a:r>
            <a:r>
              <a:rPr lang="en-US" dirty="0"/>
              <a:t> w </a:t>
            </a:r>
            <a:r>
              <a:rPr lang="en-US" dirty="0" err="1"/>
              <a:t>sali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z </a:t>
            </a:r>
            <a:r>
              <a:rPr lang="en-US" dirty="0" err="1"/>
              <a:t>urządzenia</a:t>
            </a:r>
            <a:r>
              <a:rPr lang="en-US" dirty="0"/>
              <a:t> </a:t>
            </a:r>
            <a:r>
              <a:rPr lang="en-US" dirty="0" err="1"/>
              <a:t>telekomunikacyjnego</a:t>
            </a:r>
            <a:r>
              <a:rPr lang="en-US" dirty="0"/>
              <a:t> </a:t>
            </a:r>
            <a:r>
              <a:rPr lang="en-US" dirty="0" err="1"/>
              <a:t>albo</a:t>
            </a:r>
            <a:r>
              <a:rPr lang="en-US" dirty="0"/>
              <a:t> </a:t>
            </a:r>
            <a:r>
              <a:rPr lang="en-US" dirty="0" err="1"/>
              <a:t>materiałów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przyborów</a:t>
            </a:r>
            <a:r>
              <a:rPr lang="en-US" dirty="0"/>
              <a:t> </a:t>
            </a:r>
            <a:r>
              <a:rPr lang="en-US" dirty="0" err="1"/>
              <a:t>pomocniczych</a:t>
            </a:r>
            <a:r>
              <a:rPr lang="en-US" dirty="0"/>
              <a:t> </a:t>
            </a:r>
            <a:r>
              <a:rPr lang="en-US" dirty="0" err="1"/>
              <a:t>niewymienionych</a:t>
            </a:r>
            <a:r>
              <a:rPr lang="en-US" dirty="0"/>
              <a:t> w </a:t>
            </a:r>
            <a:r>
              <a:rPr lang="en-US" dirty="0" err="1"/>
              <a:t>komunikacie</a:t>
            </a:r>
            <a:r>
              <a:rPr lang="en-US" dirty="0"/>
              <a:t> o </a:t>
            </a:r>
            <a:r>
              <a:rPr lang="en-US" dirty="0" err="1"/>
              <a:t>przyborach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 3) </a:t>
            </a:r>
            <a:r>
              <a:rPr lang="en-US" dirty="0" err="1"/>
              <a:t>zakłócania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absolwenta</a:t>
            </a:r>
            <a:r>
              <a:rPr lang="en-US" dirty="0"/>
              <a:t> </a:t>
            </a:r>
            <a:r>
              <a:rPr lang="en-US" dirty="0" err="1"/>
              <a:t>prawidłowego</a:t>
            </a:r>
            <a:r>
              <a:rPr lang="en-US" dirty="0"/>
              <a:t> </a:t>
            </a:r>
            <a:r>
              <a:rPr lang="en-US" dirty="0" err="1"/>
              <a:t>przebiegu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w </a:t>
            </a:r>
            <a:r>
              <a:rPr lang="en-US" dirty="0" err="1"/>
              <a:t>sposób</a:t>
            </a:r>
            <a:r>
              <a:rPr lang="en-US" dirty="0"/>
              <a:t> </a:t>
            </a:r>
            <a:r>
              <a:rPr lang="en-US" dirty="0" err="1"/>
              <a:t>utrudniający</a:t>
            </a:r>
            <a:r>
              <a:rPr lang="en-US" dirty="0"/>
              <a:t> </a:t>
            </a:r>
            <a:r>
              <a:rPr lang="en-US" dirty="0" err="1"/>
              <a:t>pracę</a:t>
            </a:r>
            <a:r>
              <a:rPr lang="en-US" dirty="0"/>
              <a:t> </a:t>
            </a:r>
            <a:r>
              <a:rPr lang="en-US" dirty="0" err="1"/>
              <a:t>pozostałym</a:t>
            </a:r>
            <a:r>
              <a:rPr lang="en-US" dirty="0"/>
              <a:t> </a:t>
            </a:r>
            <a:r>
              <a:rPr lang="en-US" dirty="0" err="1"/>
              <a:t>zdającym</a:t>
            </a:r>
            <a:r>
              <a:rPr lang="en-US" dirty="0"/>
              <a:t> – </a:t>
            </a:r>
            <a:r>
              <a:rPr lang="en-US" dirty="0" err="1"/>
              <a:t>przewodniczący</a:t>
            </a:r>
            <a:r>
              <a:rPr lang="en-US" dirty="0"/>
              <a:t> </a:t>
            </a:r>
            <a:r>
              <a:rPr lang="en-US" dirty="0" err="1"/>
              <a:t>zespołu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 </a:t>
            </a:r>
            <a:r>
              <a:rPr lang="en-US" dirty="0" err="1"/>
              <a:t>przerywa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unieważnia</a:t>
            </a:r>
            <a:r>
              <a:rPr lang="en-US" dirty="0"/>
              <a:t> </a:t>
            </a:r>
            <a:r>
              <a:rPr lang="en-US" dirty="0" err="1"/>
              <a:t>temu</a:t>
            </a:r>
            <a:r>
              <a:rPr lang="en-US" dirty="0"/>
              <a:t> </a:t>
            </a:r>
            <a:r>
              <a:rPr lang="en-US" dirty="0" err="1"/>
              <a:t>absolwentowi</a:t>
            </a:r>
            <a:r>
              <a:rPr lang="en-US" dirty="0"/>
              <a:t> </a:t>
            </a:r>
            <a:r>
              <a:rPr lang="en-US" dirty="0" err="1"/>
              <a:t>egzamin</a:t>
            </a:r>
            <a:r>
              <a:rPr lang="en-US" dirty="0"/>
              <a:t> </a:t>
            </a:r>
            <a:r>
              <a:rPr lang="en-US" dirty="0" err="1"/>
              <a:t>maturalny</a:t>
            </a:r>
            <a:r>
              <a:rPr lang="en-US" dirty="0"/>
              <a:t> z </a:t>
            </a:r>
            <a:r>
              <a:rPr lang="en-US" dirty="0" err="1"/>
              <a:t>danego</a:t>
            </a:r>
            <a:r>
              <a:rPr lang="en-US" dirty="0"/>
              <a:t> </a:t>
            </a:r>
            <a:r>
              <a:rPr lang="en-US" dirty="0" err="1"/>
              <a:t>przedmiotu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ustnej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52813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90CBA-8C5F-11D4-DAA1-9E027D13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UNIEWAŻNIENI</a:t>
            </a:r>
            <a:r>
              <a:rPr lang="pl-PL" b="1" dirty="0">
                <a:solidFill>
                  <a:srgbClr val="0070C0"/>
                </a:solidFill>
              </a:rPr>
              <a:t>e</a:t>
            </a:r>
            <a:r>
              <a:rPr lang="en-US" b="1" dirty="0">
                <a:solidFill>
                  <a:srgbClr val="0070C0"/>
                </a:solidFill>
              </a:rPr>
              <a:t> EGZAMINU MATURALNEGO</a:t>
            </a:r>
            <a:r>
              <a:rPr lang="pl-PL" b="1" dirty="0">
                <a:solidFill>
                  <a:srgbClr val="0070C0"/>
                </a:solidFill>
              </a:rPr>
              <a:t>  z  danego  przedmiotu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FFEEE-265F-D2A3-E3A5-0867C69E4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Egzamin</a:t>
            </a:r>
            <a:r>
              <a:rPr lang="en-US" dirty="0"/>
              <a:t> </a:t>
            </a:r>
            <a:r>
              <a:rPr lang="en-US" dirty="0" err="1"/>
              <a:t>maturalny</a:t>
            </a:r>
            <a:r>
              <a:rPr lang="en-US" dirty="0"/>
              <a:t> z </a:t>
            </a:r>
            <a:r>
              <a:rPr lang="en-US" dirty="0" err="1"/>
              <a:t>danego</a:t>
            </a:r>
            <a:r>
              <a:rPr lang="en-US" dirty="0"/>
              <a:t> </a:t>
            </a:r>
            <a:r>
              <a:rPr lang="en-US" dirty="0" err="1"/>
              <a:t>przedmiotu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zostać</a:t>
            </a:r>
            <a:r>
              <a:rPr lang="en-US" dirty="0"/>
              <a:t> </a:t>
            </a:r>
            <a:r>
              <a:rPr lang="en-US" dirty="0" err="1"/>
              <a:t>danemu</a:t>
            </a:r>
            <a:r>
              <a:rPr lang="en-US" dirty="0"/>
              <a:t> </a:t>
            </a:r>
            <a:r>
              <a:rPr lang="en-US" dirty="0" err="1"/>
              <a:t>zdającemu</a:t>
            </a:r>
            <a:r>
              <a:rPr lang="en-US" dirty="0"/>
              <a:t> </a:t>
            </a:r>
            <a:r>
              <a:rPr lang="en-US" dirty="0" err="1"/>
              <a:t>unieważniony</a:t>
            </a:r>
            <a:r>
              <a:rPr lang="en-US" dirty="0"/>
              <a:t> </a:t>
            </a:r>
            <a:r>
              <a:rPr lang="en-US" dirty="0" err="1"/>
              <a:t>również</a:t>
            </a:r>
            <a:r>
              <a:rPr lang="en-US" dirty="0"/>
              <a:t> 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dyrektora</a:t>
            </a:r>
            <a:r>
              <a:rPr lang="en-US" dirty="0"/>
              <a:t> </a:t>
            </a:r>
            <a:r>
              <a:rPr lang="en-US" dirty="0" err="1"/>
              <a:t>okręgowej</a:t>
            </a:r>
            <a:r>
              <a:rPr lang="en-US" dirty="0"/>
              <a:t>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albo</a:t>
            </a:r>
            <a:r>
              <a:rPr lang="en-US" dirty="0"/>
              <a:t> </a:t>
            </a:r>
            <a:r>
              <a:rPr lang="en-US" dirty="0" err="1"/>
              <a:t>dyrektora</a:t>
            </a:r>
            <a:r>
              <a:rPr lang="en-US" dirty="0"/>
              <a:t> </a:t>
            </a:r>
            <a:r>
              <a:rPr lang="en-US" dirty="0" err="1"/>
              <a:t>Centralnej</a:t>
            </a:r>
            <a:r>
              <a:rPr lang="en-US" dirty="0"/>
              <a:t>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następuje</a:t>
            </a:r>
            <a:r>
              <a:rPr lang="en-US" dirty="0"/>
              <a:t> w </a:t>
            </a:r>
            <a:r>
              <a:rPr lang="en-US" dirty="0" err="1"/>
              <a:t>przypadku</a:t>
            </a:r>
            <a:r>
              <a:rPr lang="en-US" dirty="0"/>
              <a:t>: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stwierdzenia</a:t>
            </a:r>
            <a:r>
              <a:rPr lang="en-US" dirty="0"/>
              <a:t> </a:t>
            </a:r>
            <a:r>
              <a:rPr lang="en-US" dirty="0" err="1"/>
              <a:t>podczas</a:t>
            </a:r>
            <a:r>
              <a:rPr lang="en-US" dirty="0"/>
              <a:t> </a:t>
            </a:r>
            <a:r>
              <a:rPr lang="en-US" dirty="0" err="1"/>
              <a:t>sprawdzania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egzaminatora</a:t>
            </a:r>
            <a:r>
              <a:rPr lang="en-US" dirty="0"/>
              <a:t> </a:t>
            </a:r>
            <a:r>
              <a:rPr lang="en-US" dirty="0" err="1"/>
              <a:t>niesamodzielnego</a:t>
            </a:r>
            <a:r>
              <a:rPr lang="en-US" dirty="0"/>
              <a:t> </a:t>
            </a:r>
            <a:r>
              <a:rPr lang="en-US" dirty="0" err="1"/>
              <a:t>rozwiązania</a:t>
            </a:r>
            <a:r>
              <a:rPr lang="en-US" dirty="0"/>
              <a:t> </a:t>
            </a:r>
            <a:r>
              <a:rPr lang="en-US" dirty="0" err="1"/>
              <a:t>zadania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zdającego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występowania</a:t>
            </a:r>
            <a:r>
              <a:rPr lang="en-US" dirty="0"/>
              <a:t> w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zdającego</a:t>
            </a:r>
            <a:r>
              <a:rPr lang="en-US" dirty="0"/>
              <a:t> </a:t>
            </a:r>
            <a:r>
              <a:rPr lang="en-US" dirty="0" err="1"/>
              <a:t>jednakowych</a:t>
            </a:r>
            <a:r>
              <a:rPr lang="en-US" dirty="0"/>
              <a:t> </a:t>
            </a:r>
            <a:r>
              <a:rPr lang="en-US" dirty="0" err="1"/>
              <a:t>sformułowań</a:t>
            </a:r>
            <a:r>
              <a:rPr lang="en-US" dirty="0"/>
              <a:t> </a:t>
            </a:r>
            <a:r>
              <a:rPr lang="en-US" dirty="0" err="1"/>
              <a:t>wskazujących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udostępnienie</a:t>
            </a:r>
            <a:r>
              <a:rPr lang="en-US" dirty="0"/>
              <a:t> </a:t>
            </a:r>
            <a:r>
              <a:rPr lang="en-US" dirty="0" err="1"/>
              <a:t>rozwiązań</a:t>
            </a:r>
            <a:r>
              <a:rPr lang="en-US" dirty="0"/>
              <a:t> </a:t>
            </a:r>
            <a:r>
              <a:rPr lang="en-US" dirty="0" err="1"/>
              <a:t>innemu</a:t>
            </a:r>
            <a:r>
              <a:rPr lang="en-US" dirty="0"/>
              <a:t> </a:t>
            </a:r>
            <a:r>
              <a:rPr lang="en-US" dirty="0" err="1"/>
              <a:t>zdającemu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korzystanie</a:t>
            </a:r>
            <a:r>
              <a:rPr lang="en-US" dirty="0"/>
              <a:t> z </a:t>
            </a:r>
            <a:r>
              <a:rPr lang="en-US" dirty="0" err="1"/>
              <a:t>rozwiązań</a:t>
            </a:r>
            <a:r>
              <a:rPr lang="en-US" dirty="0"/>
              <a:t> </a:t>
            </a:r>
            <a:r>
              <a:rPr lang="en-US" dirty="0" err="1"/>
              <a:t>innego</a:t>
            </a:r>
            <a:r>
              <a:rPr lang="en-US" dirty="0"/>
              <a:t> </a:t>
            </a:r>
            <a:r>
              <a:rPr lang="en-US" dirty="0" err="1"/>
              <a:t>zdającego</a:t>
            </a:r>
            <a:r>
              <a:rPr lang="en-US" dirty="0"/>
              <a:t>,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574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5CA9DD-E997-F3EE-F028-7FA31804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UNIEWAŻNIENI</a:t>
            </a: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e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EGZAMINU MATURALNEGO</a:t>
            </a:r>
            <a:r>
              <a:rPr kumimoji="0" lang="pl-PL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  z  danego  przedmiotu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C07705-B596-F73E-2623-D2424815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zgłoszenia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zdającego</a:t>
            </a:r>
            <a:r>
              <a:rPr lang="en-US" dirty="0"/>
              <a:t> </a:t>
            </a:r>
            <a:r>
              <a:rPr lang="en-US" dirty="0" err="1"/>
              <a:t>uzasadnionych</a:t>
            </a:r>
            <a:r>
              <a:rPr lang="en-US" dirty="0"/>
              <a:t> </a:t>
            </a:r>
            <a:r>
              <a:rPr lang="en-US" dirty="0" err="1"/>
              <a:t>zastrzeżeń</a:t>
            </a:r>
            <a:r>
              <a:rPr lang="en-US" dirty="0"/>
              <a:t> </a:t>
            </a:r>
            <a:r>
              <a:rPr lang="en-US" dirty="0" err="1"/>
              <a:t>związanych</a:t>
            </a:r>
            <a:r>
              <a:rPr lang="en-US" dirty="0"/>
              <a:t> z </a:t>
            </a:r>
            <a:r>
              <a:rPr lang="en-US" dirty="0" err="1"/>
              <a:t>naruszeniem</a:t>
            </a:r>
            <a:r>
              <a:rPr lang="en-US" dirty="0"/>
              <a:t> </a:t>
            </a:r>
            <a:r>
              <a:rPr lang="en-US" dirty="0" err="1"/>
              <a:t>przepisów</a:t>
            </a:r>
            <a:r>
              <a:rPr lang="en-US" dirty="0"/>
              <a:t> </a:t>
            </a:r>
            <a:r>
              <a:rPr lang="en-US" dirty="0" err="1"/>
              <a:t>dotyczących</a:t>
            </a:r>
            <a:r>
              <a:rPr lang="en-US" dirty="0"/>
              <a:t> </a:t>
            </a:r>
            <a:r>
              <a:rPr lang="en-US" dirty="0" err="1"/>
              <a:t>przeprowadzania</a:t>
            </a:r>
            <a:r>
              <a:rPr lang="en-US" dirty="0"/>
              <a:t>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ustnej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, </a:t>
            </a:r>
            <a:r>
              <a:rPr lang="en-US" dirty="0" err="1"/>
              <a:t>jeżeli</a:t>
            </a:r>
            <a:r>
              <a:rPr lang="en-US" dirty="0"/>
              <a:t> to </a:t>
            </a:r>
            <a:r>
              <a:rPr lang="en-US" dirty="0" err="1"/>
              <a:t>naruszenie</a:t>
            </a:r>
            <a:r>
              <a:rPr lang="en-US" dirty="0"/>
              <a:t> </a:t>
            </a:r>
            <a:r>
              <a:rPr lang="en-US" dirty="0" err="1"/>
              <a:t>mogło</a:t>
            </a:r>
            <a:r>
              <a:rPr lang="en-US" dirty="0"/>
              <a:t> </a:t>
            </a:r>
            <a:r>
              <a:rPr lang="en-US" dirty="0" err="1"/>
              <a:t>wpłynąć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wynik</a:t>
            </a:r>
            <a:r>
              <a:rPr lang="en-US" dirty="0"/>
              <a:t> </a:t>
            </a:r>
            <a:r>
              <a:rPr lang="en-US" dirty="0" err="1"/>
              <a:t>tego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,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niemożności</a:t>
            </a:r>
            <a:r>
              <a:rPr lang="en-US" dirty="0"/>
              <a:t> </a:t>
            </a:r>
            <a:r>
              <a:rPr lang="en-US" dirty="0" err="1"/>
              <a:t>ustalenia</a:t>
            </a:r>
            <a:r>
              <a:rPr lang="en-US" dirty="0"/>
              <a:t> </a:t>
            </a:r>
            <a:r>
              <a:rPr lang="en-US" dirty="0" err="1"/>
              <a:t>wyników</a:t>
            </a:r>
            <a:r>
              <a:rPr lang="en-US" dirty="0"/>
              <a:t> </a:t>
            </a:r>
            <a:r>
              <a:rPr lang="en-US" dirty="0" err="1"/>
              <a:t>danego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z </a:t>
            </a:r>
            <a:r>
              <a:rPr lang="en-US" dirty="0" err="1"/>
              <a:t>powodu</a:t>
            </a:r>
            <a:r>
              <a:rPr lang="en-US" dirty="0"/>
              <a:t> </a:t>
            </a:r>
            <a:r>
              <a:rPr lang="en-US" dirty="0" err="1"/>
              <a:t>zaginięcia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zniszczenia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04320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7CEE8-A2C8-8AB1-A30B-57C042F5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50285"/>
            <a:ext cx="9905998" cy="16468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UNIEWAŻNIENIE EGZAMINU MATURALNEGO Z DANEGO PRZEDMIOTU PRZEZ PRZEWODNICZĄCEGO ZESPOŁU EGZAMINACYJNEGO 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98BEBA-0E5E-29E7-4B64-284D781C9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 str. 110 - 111 </a:t>
            </a:r>
            <a:r>
              <a:rPr lang="en-US" dirty="0" err="1"/>
              <a:t>punkt</a:t>
            </a:r>
            <a:r>
              <a:rPr lang="en-US" dirty="0"/>
              <a:t> 1- 2,</a:t>
            </a:r>
          </a:p>
          <a:p>
            <a:pPr marL="0" indent="0">
              <a:buNone/>
            </a:pPr>
            <a:r>
              <a:rPr lang="en-US" dirty="0"/>
              <a:t>                                                                  str. 121 </a:t>
            </a:r>
            <a:r>
              <a:rPr lang="en-US" dirty="0" err="1"/>
              <a:t>punkt</a:t>
            </a:r>
            <a:r>
              <a:rPr lang="en-US" dirty="0"/>
              <a:t> 15.2.,</a:t>
            </a:r>
          </a:p>
          <a:p>
            <a:pPr marL="0" indent="0">
              <a:buNone/>
            </a:pPr>
            <a:r>
              <a:rPr lang="en-US" dirty="0"/>
              <a:t>                                                                  str. 125 </a:t>
            </a:r>
            <a:r>
              <a:rPr lang="en-US" dirty="0" err="1"/>
              <a:t>punkt</a:t>
            </a:r>
            <a:r>
              <a:rPr lang="en-US" dirty="0"/>
              <a:t> 15.3.,</a:t>
            </a:r>
          </a:p>
          <a:p>
            <a:pPr marL="0" indent="0">
              <a:buNone/>
            </a:pPr>
            <a:r>
              <a:rPr lang="en-US" dirty="0"/>
              <a:t>                                                                  str. 127 </a:t>
            </a:r>
            <a:r>
              <a:rPr lang="en-US" dirty="0" err="1"/>
              <a:t>punkt</a:t>
            </a:r>
            <a:r>
              <a:rPr lang="en-US" dirty="0"/>
              <a:t> 15.4. 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0243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D1230-ADFB-A2FE-B3D7-F64E266C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POSTĘPOWANIE W PRZYPADKU UJAWNIENIA ZADAŃ EGZAMINACYJNYCH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F4C74E-9CE7-0102-C9C0-65F4307B1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 str. 112 </a:t>
            </a:r>
            <a:r>
              <a:rPr lang="en-US" dirty="0" err="1"/>
              <a:t>punkt</a:t>
            </a:r>
            <a:r>
              <a:rPr lang="en-US" dirty="0"/>
              <a:t> 12.7.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7169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AA286-DB1B-464B-343E-9C15A6CB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POSTĘPOWANIE W PRZYPADKU STWIERDZENIA BRAKU STRON LUB INNYCH USTEREK W ARKUSZACH EGZAMINACYJNYCH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10E8E6-8E65-054E-418F-CFFF74C1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</a:t>
            </a:r>
            <a:r>
              <a:rPr lang="pl-PL" dirty="0"/>
              <a:t> </a:t>
            </a:r>
            <a:r>
              <a:rPr lang="en-US" dirty="0"/>
              <a:t>str. 112 </a:t>
            </a:r>
            <a:r>
              <a:rPr lang="en-US" dirty="0" err="1"/>
              <a:t>punkt</a:t>
            </a:r>
            <a:r>
              <a:rPr lang="en-US" dirty="0"/>
              <a:t> 12.8. 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05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A31CA-DA3F-C1A0-DA6D-631D58DF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POSTĘPOWANIE W PRZYPADKU WYSTĄPIENIA USTERKI PŁYTY CD PODCZAS CZĘŚCI PISEMNEJ EGZAMINU MATURALNEGO Z JĘZYKA OBCEGO NOWOŻYTNEGO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F7491-BBDE-2B30-0C60-9F785393D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 str. 113 </a:t>
            </a:r>
            <a:r>
              <a:rPr lang="en-US" dirty="0" err="1"/>
              <a:t>punkt</a:t>
            </a:r>
            <a:r>
              <a:rPr lang="en-US" dirty="0"/>
              <a:t> 12.9.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5330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29E10D-0076-0D1B-2E7E-671D5C75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POSTĘPOWANIE W PRZYPADKU ZAGROŻENIA LUB NAGŁEGO ZAKŁÓCENIA PRZEBIEGU CZĘŚCI USTNEJ LUB CZĘŚCI PISEMNEJ EGZAMINU MATURALNEGO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C280D2-2EED-F2D7-FB75-43DAF6B3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 str. 114 </a:t>
            </a:r>
            <a:r>
              <a:rPr lang="en-US" dirty="0" err="1"/>
              <a:t>punkt</a:t>
            </a:r>
            <a:r>
              <a:rPr lang="en-US" dirty="0"/>
              <a:t> 12.10. 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247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7A79B40-AE96-A04B-196E-50A20015A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7904" y="92138"/>
            <a:ext cx="5870806" cy="6639192"/>
          </a:xfrm>
        </p:spPr>
      </p:pic>
    </p:spTree>
    <p:extLst>
      <p:ext uri="{BB962C8B-B14F-4D97-AF65-F5344CB8AC3E}">
        <p14:creationId xmlns:p14="http://schemas.microsoft.com/office/powerpoint/2010/main" xmlns="" val="3858944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07245-06EC-DB16-E970-ED48DF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PRZERWANIE PRZEZ ZDAJĄCEGO CZĘŚCI USTNEJ LUB CZĘŚCI PISEMNEJ EGZAMINU MATURALNEGO Z PRZYCZYN LOSOWYCH LUB ZDROWOTNYCH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6282A1-DBE9-E578-B466-A358764D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 str. 114 </a:t>
            </a:r>
            <a:r>
              <a:rPr lang="en-US" dirty="0" err="1"/>
              <a:t>punkt</a:t>
            </a:r>
            <a:r>
              <a:rPr lang="en-US" dirty="0"/>
              <a:t> 12.11.</a:t>
            </a:r>
          </a:p>
          <a:p>
            <a:pPr>
              <a:buFont typeface="Wingdings" panose="020B0604020202020204" pitchFamily="34" charset="0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304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6DBEF-6A09-DFDA-0C4C-4D970209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WGLĄD DO PRAC EGZAMINACYJNYCH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F0D2C4-5B79-678B-D0CF-641D28B5E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dirty="0" err="1"/>
              <a:t>Absolwent</a:t>
            </a:r>
            <a:r>
              <a:rPr lang="en-US" dirty="0"/>
              <a:t> ma </a:t>
            </a:r>
            <a:r>
              <a:rPr lang="en-US" dirty="0" err="1"/>
              <a:t>prawo</a:t>
            </a:r>
            <a:r>
              <a:rPr lang="en-US" dirty="0"/>
              <a:t> </a:t>
            </a:r>
            <a:r>
              <a:rPr lang="en-US" dirty="0" err="1"/>
              <a:t>wglądu</a:t>
            </a:r>
            <a:r>
              <a:rPr lang="en-US" dirty="0"/>
              <a:t> do </a:t>
            </a:r>
            <a:r>
              <a:rPr lang="en-US" dirty="0" err="1"/>
              <a:t>sprawdzonej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ocenionej</a:t>
            </a:r>
            <a:r>
              <a:rPr lang="en-US" dirty="0"/>
              <a:t> </a:t>
            </a:r>
            <a:r>
              <a:rPr lang="en-US" dirty="0" err="1"/>
              <a:t>swojej</a:t>
            </a:r>
            <a:r>
              <a:rPr lang="en-US" dirty="0"/>
              <a:t>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, w </a:t>
            </a:r>
            <a:r>
              <a:rPr lang="en-US" dirty="0" err="1"/>
              <a:t>miejscu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czasie</a:t>
            </a:r>
            <a:r>
              <a:rPr lang="en-US" dirty="0"/>
              <a:t> </a:t>
            </a:r>
            <a:r>
              <a:rPr lang="en-US" dirty="0" err="1"/>
              <a:t>wskazanym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dyrektora</a:t>
            </a:r>
            <a:r>
              <a:rPr lang="en-US" dirty="0"/>
              <a:t> </a:t>
            </a:r>
            <a:r>
              <a:rPr lang="en-US" dirty="0" err="1"/>
              <a:t>okręgowej</a:t>
            </a:r>
            <a:r>
              <a:rPr lang="en-US" dirty="0"/>
              <a:t>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w </a:t>
            </a:r>
            <a:r>
              <a:rPr lang="en-US" b="1" dirty="0" err="1">
                <a:solidFill>
                  <a:srgbClr val="FF0000"/>
                </a:solidFill>
              </a:rPr>
              <a:t>ciągu</a:t>
            </a:r>
            <a:r>
              <a:rPr lang="en-US" b="1" dirty="0">
                <a:solidFill>
                  <a:srgbClr val="FF0000"/>
                </a:solidFill>
              </a:rPr>
              <a:t> 6 </a:t>
            </a:r>
            <a:r>
              <a:rPr lang="en-US" b="1" dirty="0" err="1">
                <a:solidFill>
                  <a:srgbClr val="FF0000"/>
                </a:solidFill>
              </a:rPr>
              <a:t>miesięcy</a:t>
            </a:r>
            <a:r>
              <a:rPr lang="en-US" b="1" dirty="0">
                <a:solidFill>
                  <a:srgbClr val="FF0000"/>
                </a:solidFill>
              </a:rPr>
              <a:t> od </a:t>
            </a:r>
            <a:r>
              <a:rPr lang="en-US" b="1" dirty="0" err="1">
                <a:solidFill>
                  <a:srgbClr val="FF0000"/>
                </a:solidFill>
              </a:rPr>
              <a:t>dnia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wydania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przez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okręgową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komisję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egzaminacyjną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świadectw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dojrzałości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aneksów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zaświadczeń</a:t>
            </a:r>
            <a:r>
              <a:rPr lang="en-US" b="1" dirty="0">
                <a:solidFill>
                  <a:srgbClr val="FF0000"/>
                </a:solidFill>
              </a:rPr>
              <a:t> o </a:t>
            </a:r>
            <a:r>
              <a:rPr lang="en-US" b="1" dirty="0" err="1">
                <a:solidFill>
                  <a:srgbClr val="FF0000"/>
                </a:solidFill>
              </a:rPr>
              <a:t>wynikach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egzaminu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maturalnego</a:t>
            </a:r>
            <a:r>
              <a:rPr lang="en-US" b="1" dirty="0">
                <a:solidFill>
                  <a:srgbClr val="FF0000"/>
                </a:solidFill>
              </a:rPr>
              <a:t>.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Wniosek</a:t>
            </a:r>
            <a:r>
              <a:rPr lang="en-US" dirty="0"/>
              <a:t> o </a:t>
            </a:r>
            <a:r>
              <a:rPr lang="en-US" dirty="0" err="1"/>
              <a:t>wgląd</a:t>
            </a:r>
            <a:r>
              <a:rPr lang="en-US" dirty="0"/>
              <a:t> do </a:t>
            </a:r>
            <a:r>
              <a:rPr lang="en-US" dirty="0" err="1"/>
              <a:t>pracy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 </a:t>
            </a:r>
            <a:r>
              <a:rPr lang="en-US" dirty="0" err="1"/>
              <a:t>składa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do </a:t>
            </a:r>
            <a:r>
              <a:rPr lang="en-US" dirty="0" err="1"/>
              <a:t>dyrektora</a:t>
            </a:r>
            <a:r>
              <a:rPr lang="en-US" dirty="0"/>
              <a:t> </a:t>
            </a:r>
            <a:r>
              <a:rPr lang="en-US" dirty="0" err="1"/>
              <a:t>właściwej</a:t>
            </a:r>
            <a:r>
              <a:rPr lang="en-US" dirty="0"/>
              <a:t>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en-US" dirty="0" err="1"/>
              <a:t>okręgowej</a:t>
            </a:r>
            <a:r>
              <a:rPr lang="en-US" dirty="0"/>
              <a:t>. </a:t>
            </a:r>
            <a:r>
              <a:rPr lang="en-US" dirty="0" err="1"/>
              <a:t>Wniosek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być</a:t>
            </a:r>
            <a:r>
              <a:rPr lang="en-US" dirty="0"/>
              <a:t> </a:t>
            </a:r>
            <a:r>
              <a:rPr lang="en-US" dirty="0" err="1"/>
              <a:t>złożony</a:t>
            </a:r>
            <a:r>
              <a:rPr lang="en-US" dirty="0"/>
              <a:t> </a:t>
            </a:r>
            <a:r>
              <a:rPr lang="en-US" dirty="0" err="1"/>
              <a:t>osobiście</a:t>
            </a:r>
            <a:r>
              <a:rPr lang="en-US" dirty="0"/>
              <a:t>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absolwenta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osobę</a:t>
            </a:r>
            <a:r>
              <a:rPr lang="en-US" dirty="0"/>
              <a:t> </a:t>
            </a:r>
            <a:r>
              <a:rPr lang="en-US" dirty="0" err="1"/>
              <a:t>występującą</a:t>
            </a:r>
            <a:r>
              <a:rPr lang="en-US" dirty="0"/>
              <a:t> w </a:t>
            </a:r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imieniu</a:t>
            </a:r>
            <a:r>
              <a:rPr lang="en-US" dirty="0"/>
              <a:t>,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przesłany</a:t>
            </a:r>
            <a:r>
              <a:rPr lang="en-US" dirty="0"/>
              <a:t> do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en-US" dirty="0" err="1"/>
              <a:t>okręgowej</a:t>
            </a:r>
            <a:r>
              <a:rPr lang="en-US" dirty="0"/>
              <a:t> </a:t>
            </a:r>
            <a:r>
              <a:rPr lang="en-US" dirty="0" err="1"/>
              <a:t>drogą</a:t>
            </a:r>
            <a:r>
              <a:rPr lang="en-US" dirty="0"/>
              <a:t> </a:t>
            </a:r>
            <a:r>
              <a:rPr lang="en-US" dirty="0" err="1"/>
              <a:t>elektroniczną</a:t>
            </a:r>
            <a:r>
              <a:rPr lang="en-US" dirty="0"/>
              <a:t>, </a:t>
            </a:r>
            <a:r>
              <a:rPr lang="en-US" dirty="0" err="1"/>
              <a:t>faksem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pocztą</a:t>
            </a:r>
            <a:r>
              <a:rPr lang="en-US" dirty="0"/>
              <a:t> </a:t>
            </a:r>
            <a:r>
              <a:rPr lang="en-US" dirty="0" err="1"/>
              <a:t>tradycyjną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389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4B7DB-CC66-A2D7-6C0A-CBABA9EC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WGLĄD DO PRAC EGZAMINACYJNYCH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32DC0F-CC9A-739C-DB73-537737E7E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2023 - str. 127 </a:t>
            </a:r>
            <a:r>
              <a:rPr lang="en-US" dirty="0" err="1"/>
              <a:t>punkt</a:t>
            </a:r>
            <a:r>
              <a:rPr lang="en-US" dirty="0"/>
              <a:t> 15.5.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1792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18B71D-0F01-935A-087F-FA385E02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ODWOŁANIE DO KOLEGIUM ARBITRAŻU EGZAMINACYJNEGO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0B8817-4D61-0508-CB57-1420F948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Absolwent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wnieść</a:t>
            </a:r>
            <a:r>
              <a:rPr lang="en-US" dirty="0"/>
              <a:t> </a:t>
            </a:r>
            <a:r>
              <a:rPr lang="en-US" dirty="0" err="1"/>
              <a:t>odwołanie</a:t>
            </a:r>
            <a:r>
              <a:rPr lang="en-US" dirty="0"/>
              <a:t> od </a:t>
            </a:r>
            <a:r>
              <a:rPr lang="en-US" dirty="0" err="1"/>
              <a:t>wyniku</a:t>
            </a:r>
            <a:r>
              <a:rPr lang="en-US" dirty="0"/>
              <a:t> </a:t>
            </a:r>
            <a:r>
              <a:rPr lang="en-US" dirty="0" err="1"/>
              <a:t>weryfikacji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dirty="0" err="1"/>
              <a:t>punktów</a:t>
            </a:r>
            <a:r>
              <a:rPr lang="en-US" dirty="0"/>
              <a:t> z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 do </a:t>
            </a:r>
            <a:r>
              <a:rPr lang="en-US" dirty="0" err="1"/>
              <a:t>Kolegium</a:t>
            </a:r>
            <a:r>
              <a:rPr lang="en-US" dirty="0"/>
              <a:t> </a:t>
            </a:r>
            <a:r>
              <a:rPr lang="en-US" dirty="0" err="1"/>
              <a:t>Arbitrażu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, za </a:t>
            </a:r>
            <a:r>
              <a:rPr lang="en-US" dirty="0" err="1"/>
              <a:t>pośrednictwem</a:t>
            </a:r>
            <a:r>
              <a:rPr lang="en-US" dirty="0"/>
              <a:t> </a:t>
            </a:r>
            <a:r>
              <a:rPr lang="en-US" dirty="0" err="1"/>
              <a:t>dyrektora</a:t>
            </a:r>
            <a:r>
              <a:rPr lang="en-US" dirty="0"/>
              <a:t> </a:t>
            </a:r>
            <a:r>
              <a:rPr lang="en-US" dirty="0" err="1"/>
              <a:t>okręgowej</a:t>
            </a:r>
            <a:r>
              <a:rPr lang="en-US" dirty="0"/>
              <a:t> </a:t>
            </a:r>
            <a:r>
              <a:rPr lang="en-US" dirty="0" err="1"/>
              <a:t>komisji</a:t>
            </a:r>
            <a:r>
              <a:rPr lang="en-US" dirty="0"/>
              <a:t> </a:t>
            </a:r>
            <a:r>
              <a:rPr lang="en-US" dirty="0" err="1"/>
              <a:t>egzaminacyjnej</a:t>
            </a:r>
            <a:r>
              <a:rPr lang="en-US" dirty="0"/>
              <a:t>, w </a:t>
            </a:r>
            <a:r>
              <a:rPr lang="en-US" dirty="0" err="1"/>
              <a:t>terminie</a:t>
            </a:r>
            <a:r>
              <a:rPr lang="en-US" dirty="0"/>
              <a:t> 7 </a:t>
            </a:r>
            <a:r>
              <a:rPr lang="en-US" dirty="0" err="1"/>
              <a:t>dni</a:t>
            </a:r>
            <a:r>
              <a:rPr lang="en-US" dirty="0"/>
              <a:t> od </a:t>
            </a:r>
            <a:r>
              <a:rPr lang="en-US" dirty="0" err="1"/>
              <a:t>dnia</a:t>
            </a:r>
            <a:r>
              <a:rPr lang="en-US" dirty="0"/>
              <a:t> </a:t>
            </a:r>
            <a:r>
              <a:rPr lang="en-US" dirty="0" err="1"/>
              <a:t>otrzymania</a:t>
            </a:r>
            <a:r>
              <a:rPr lang="en-US" dirty="0"/>
              <a:t> </a:t>
            </a:r>
            <a:r>
              <a:rPr lang="en-US" dirty="0" err="1"/>
              <a:t>informacji</a:t>
            </a:r>
            <a:r>
              <a:rPr lang="en-US" dirty="0"/>
              <a:t> o </a:t>
            </a:r>
            <a:r>
              <a:rPr lang="en-US" dirty="0" err="1"/>
              <a:t>wyniku</a:t>
            </a:r>
            <a:r>
              <a:rPr lang="en-US" dirty="0"/>
              <a:t> </a:t>
            </a:r>
            <a:r>
              <a:rPr lang="en-US" dirty="0" err="1"/>
              <a:t>weryfikacji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dirty="0" err="1"/>
              <a:t>punktów</a:t>
            </a:r>
            <a:r>
              <a:rPr lang="en-US" dirty="0"/>
              <a:t>. 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 err="1"/>
              <a:t>Odwołanie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dotyczyć</a:t>
            </a:r>
            <a:r>
              <a:rPr lang="en-US" dirty="0"/>
              <a:t> </a:t>
            </a:r>
            <a:r>
              <a:rPr lang="en-US" dirty="0" err="1"/>
              <a:t>wyłącznie</a:t>
            </a:r>
            <a:r>
              <a:rPr lang="en-US" dirty="0"/>
              <a:t> </a:t>
            </a:r>
            <a:r>
              <a:rPr lang="en-US" dirty="0" err="1"/>
              <a:t>rozwiązań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otwartych</a:t>
            </a:r>
            <a:r>
              <a:rPr lang="en-US" dirty="0"/>
              <a:t>, </a:t>
            </a:r>
            <a:r>
              <a:rPr lang="en-US" dirty="0" err="1"/>
              <a:t>tzn</a:t>
            </a:r>
            <a:r>
              <a:rPr lang="en-US" dirty="0"/>
              <a:t>. </a:t>
            </a:r>
            <a:r>
              <a:rPr lang="en-US" dirty="0" err="1"/>
              <a:t>takich</a:t>
            </a:r>
            <a:r>
              <a:rPr lang="en-US" dirty="0"/>
              <a:t>, w </a:t>
            </a:r>
            <a:r>
              <a:rPr lang="en-US" dirty="0" err="1"/>
              <a:t>których</a:t>
            </a:r>
            <a:r>
              <a:rPr lang="en-US" dirty="0"/>
              <a:t> </a:t>
            </a:r>
            <a:r>
              <a:rPr lang="en-US" dirty="0" err="1"/>
              <a:t>zdający</a:t>
            </a:r>
            <a:r>
              <a:rPr lang="en-US" dirty="0"/>
              <a:t> </a:t>
            </a:r>
            <a:r>
              <a:rPr lang="en-US" dirty="0" err="1"/>
              <a:t>samodzielnie</a:t>
            </a:r>
            <a:r>
              <a:rPr lang="en-US" dirty="0"/>
              <a:t> </a:t>
            </a:r>
            <a:r>
              <a:rPr lang="en-US" dirty="0" err="1"/>
              <a:t>formułuje</a:t>
            </a:r>
            <a:r>
              <a:rPr lang="en-US" dirty="0"/>
              <a:t> </a:t>
            </a:r>
            <a:r>
              <a:rPr lang="en-US" dirty="0" err="1"/>
              <a:t>odpowiedź</a:t>
            </a:r>
            <a:r>
              <a:rPr lang="en-US" dirty="0"/>
              <a:t>/</a:t>
            </a:r>
            <a:r>
              <a:rPr lang="en-US" dirty="0" err="1"/>
              <a:t>rozwiązanie</a:t>
            </a:r>
            <a:r>
              <a:rPr lang="en-US" dirty="0"/>
              <a:t>. </a:t>
            </a:r>
            <a:r>
              <a:rPr lang="en-US" dirty="0" err="1"/>
              <a:t>Rozwiązania</a:t>
            </a:r>
            <a:r>
              <a:rPr lang="en-US" dirty="0"/>
              <a:t> </a:t>
            </a:r>
            <a:r>
              <a:rPr lang="en-US" dirty="0" err="1"/>
              <a:t>zadań</a:t>
            </a:r>
            <a:r>
              <a:rPr lang="en-US" dirty="0"/>
              <a:t> </a:t>
            </a:r>
            <a:r>
              <a:rPr lang="en-US" dirty="0" err="1"/>
              <a:t>zamkniętych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podlegają</a:t>
            </a:r>
            <a:r>
              <a:rPr lang="en-US" dirty="0"/>
              <a:t> </a:t>
            </a:r>
            <a:r>
              <a:rPr lang="en-US" dirty="0" err="1"/>
              <a:t>ocenie</a:t>
            </a:r>
            <a:r>
              <a:rPr lang="en-US" dirty="0"/>
              <a:t> </a:t>
            </a:r>
            <a:r>
              <a:rPr lang="en-US" dirty="0" err="1"/>
              <a:t>Kolegium</a:t>
            </a:r>
            <a:r>
              <a:rPr lang="en-US" dirty="0"/>
              <a:t> </a:t>
            </a:r>
            <a:r>
              <a:rPr lang="en-US" dirty="0" err="1"/>
              <a:t>Arbitrażu</a:t>
            </a:r>
            <a:r>
              <a:rPr lang="en-US" dirty="0"/>
              <a:t> </a:t>
            </a:r>
            <a:r>
              <a:rPr lang="en-US" dirty="0" err="1"/>
              <a:t>Egzaminacyjnego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57946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CBC30-7EB6-AF49-4E6F-BA82DE67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ODWOŁANIE DO KOLEGIUM ARBITRAŻU EGZAMINACYJNEGO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1B19EA-730D-5AC0-9106-AE99B468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497242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 str. 1</a:t>
            </a:r>
            <a:r>
              <a:rPr lang="pl-PL" dirty="0"/>
              <a:t>33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 15.6.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4583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6DA74-5E4F-CE6B-A08F-4AE4F775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WYNIKI EGZAMINU MATURALNEGO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774096-3604-F4DD-54C7-8DD5353D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700" dirty="0"/>
              <a:t>SPOSOBY WYRAŻANIA WYNIKÓW 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1700" err="1"/>
              <a:t>Wyniki</a:t>
            </a:r>
            <a:r>
              <a:rPr lang="en-US" sz="1700" dirty="0"/>
              <a:t> </a:t>
            </a:r>
            <a:r>
              <a:rPr lang="en-US" sz="1700" err="1"/>
              <a:t>egzaminu</a:t>
            </a:r>
            <a:r>
              <a:rPr lang="en-US" sz="1700" dirty="0"/>
              <a:t> </a:t>
            </a:r>
            <a:r>
              <a:rPr lang="en-US" sz="1700" err="1"/>
              <a:t>maturalnego</a:t>
            </a:r>
            <a:r>
              <a:rPr lang="en-US" sz="1700" dirty="0"/>
              <a:t> </a:t>
            </a:r>
            <a:r>
              <a:rPr lang="en-US" sz="1700" err="1"/>
              <a:t>są</a:t>
            </a:r>
            <a:r>
              <a:rPr lang="en-US" sz="1700" dirty="0"/>
              <a:t> </a:t>
            </a:r>
            <a:r>
              <a:rPr lang="en-US" sz="1700" err="1"/>
              <a:t>przedstawiane</a:t>
            </a:r>
            <a:r>
              <a:rPr lang="en-US" sz="1700" dirty="0"/>
              <a:t>: 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1700" dirty="0"/>
              <a:t> w </a:t>
            </a:r>
            <a:r>
              <a:rPr lang="en-US" sz="1700" err="1"/>
              <a:t>części</a:t>
            </a:r>
            <a:r>
              <a:rPr lang="en-US" sz="1700" dirty="0"/>
              <a:t> </a:t>
            </a:r>
            <a:r>
              <a:rPr lang="en-US" sz="1700" err="1"/>
              <a:t>ustnej</a:t>
            </a:r>
            <a:r>
              <a:rPr lang="en-US" sz="1700" dirty="0"/>
              <a:t> – w </a:t>
            </a:r>
            <a:r>
              <a:rPr lang="en-US" sz="1700" err="1"/>
              <a:t>procentach</a:t>
            </a:r>
            <a:r>
              <a:rPr lang="en-US" sz="1700" dirty="0"/>
              <a:t>,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sz="1700" dirty="0"/>
              <a:t>w </a:t>
            </a:r>
            <a:r>
              <a:rPr lang="en-US" sz="1700" err="1"/>
              <a:t>części</a:t>
            </a:r>
            <a:r>
              <a:rPr lang="en-US" sz="1700" dirty="0"/>
              <a:t> </a:t>
            </a:r>
            <a:r>
              <a:rPr lang="en-US" sz="1700" err="1"/>
              <a:t>pisemnej</a:t>
            </a:r>
            <a:r>
              <a:rPr lang="en-US" sz="1700" dirty="0"/>
              <a:t>: </a:t>
            </a:r>
          </a:p>
          <a:p>
            <a:pPr marL="0" indent="0">
              <a:buNone/>
            </a:pPr>
            <a:r>
              <a:rPr lang="en-US" sz="1700" dirty="0"/>
              <a:t>     w </a:t>
            </a:r>
            <a:r>
              <a:rPr lang="en-US" sz="1700" err="1"/>
              <a:t>procentach</a:t>
            </a:r>
            <a:r>
              <a:rPr lang="en-US" sz="1700" dirty="0"/>
              <a:t> </a:t>
            </a:r>
            <a:r>
              <a:rPr lang="en-US" sz="1700" err="1"/>
              <a:t>i</a:t>
            </a:r>
            <a:r>
              <a:rPr lang="en-US" sz="1700" dirty="0"/>
              <a:t> </a:t>
            </a:r>
            <a:r>
              <a:rPr lang="en-US" sz="1700" err="1"/>
              <a:t>na</a:t>
            </a:r>
            <a:r>
              <a:rPr lang="en-US" sz="1700" dirty="0"/>
              <a:t> </a:t>
            </a:r>
            <a:r>
              <a:rPr lang="en-US" sz="1700" err="1"/>
              <a:t>skali</a:t>
            </a:r>
            <a:r>
              <a:rPr lang="en-US" sz="1700" dirty="0"/>
              <a:t> </a:t>
            </a:r>
            <a:r>
              <a:rPr lang="en-US" sz="1700" err="1"/>
              <a:t>centylowej</a:t>
            </a:r>
            <a:r>
              <a:rPr lang="en-US" sz="1700" dirty="0"/>
              <a:t> w </a:t>
            </a:r>
            <a:r>
              <a:rPr lang="en-US" sz="1700" err="1"/>
              <a:t>przypadku</a:t>
            </a:r>
            <a:r>
              <a:rPr lang="en-US" sz="1700" dirty="0"/>
              <a:t> </a:t>
            </a:r>
            <a:r>
              <a:rPr lang="en-US" sz="1700" err="1"/>
              <a:t>przedmiotów</a:t>
            </a:r>
            <a:r>
              <a:rPr lang="en-US" sz="1700" dirty="0"/>
              <a:t> </a:t>
            </a:r>
            <a:r>
              <a:rPr lang="en-US" sz="1700" err="1"/>
              <a:t>zdawanych</a:t>
            </a:r>
            <a:r>
              <a:rPr lang="en-US" sz="1700" dirty="0"/>
              <a:t> </a:t>
            </a:r>
            <a:r>
              <a:rPr lang="en-US" sz="1700" err="1"/>
              <a:t>jako</a:t>
            </a:r>
            <a:r>
              <a:rPr lang="en-US" sz="1700" dirty="0"/>
              <a:t> </a:t>
            </a:r>
            <a:r>
              <a:rPr lang="en-US" sz="1700" err="1"/>
              <a:t>obowiązkowe</a:t>
            </a:r>
            <a:r>
              <a:rPr lang="en-US" sz="1700" dirty="0"/>
              <a:t>,           </a:t>
            </a:r>
          </a:p>
          <a:p>
            <a:pPr marL="0" indent="0">
              <a:buNone/>
            </a:pPr>
            <a:r>
              <a:rPr lang="en-US" sz="1700" dirty="0"/>
              <a:t>w </a:t>
            </a:r>
            <a:r>
              <a:rPr lang="en-US" sz="1700" err="1"/>
              <a:t>procentach</a:t>
            </a:r>
            <a:r>
              <a:rPr lang="en-US" sz="1700" dirty="0"/>
              <a:t> </a:t>
            </a:r>
            <a:r>
              <a:rPr lang="en-US" sz="1700" err="1"/>
              <a:t>i</a:t>
            </a:r>
            <a:r>
              <a:rPr lang="en-US" sz="1700" dirty="0"/>
              <a:t> </a:t>
            </a:r>
            <a:r>
              <a:rPr lang="en-US" sz="1700" err="1"/>
              <a:t>na</a:t>
            </a:r>
            <a:r>
              <a:rPr lang="en-US" sz="1700" dirty="0"/>
              <a:t> </a:t>
            </a:r>
            <a:r>
              <a:rPr lang="en-US" sz="1700" err="1"/>
              <a:t>skali</a:t>
            </a:r>
            <a:r>
              <a:rPr lang="en-US" sz="1700" dirty="0"/>
              <a:t> </a:t>
            </a:r>
            <a:r>
              <a:rPr lang="en-US" sz="1700" err="1"/>
              <a:t>centylowej</a:t>
            </a:r>
            <a:r>
              <a:rPr lang="en-US" sz="1700" dirty="0"/>
              <a:t> w </a:t>
            </a:r>
            <a:r>
              <a:rPr lang="en-US" sz="1700" err="1"/>
              <a:t>przypadku</a:t>
            </a:r>
            <a:r>
              <a:rPr lang="en-US" sz="1700" dirty="0"/>
              <a:t> </a:t>
            </a:r>
            <a:r>
              <a:rPr lang="en-US" sz="1700" err="1"/>
              <a:t>przedmiotów</a:t>
            </a:r>
            <a:r>
              <a:rPr lang="en-US" sz="1700" dirty="0"/>
              <a:t> </a:t>
            </a:r>
            <a:r>
              <a:rPr lang="en-US" sz="1700" err="1"/>
              <a:t>zdawanych</a:t>
            </a:r>
            <a:r>
              <a:rPr lang="en-US" sz="1700" dirty="0"/>
              <a:t> </a:t>
            </a:r>
            <a:r>
              <a:rPr lang="en-US" sz="1700" err="1"/>
              <a:t>jako</a:t>
            </a:r>
            <a:r>
              <a:rPr lang="en-US" sz="1700" dirty="0"/>
              <a:t> </a:t>
            </a:r>
            <a:r>
              <a:rPr lang="en-US" sz="1700" err="1"/>
              <a:t>dodatkowe</a:t>
            </a:r>
            <a:r>
              <a:rPr lang="en-US" sz="1700" dirty="0"/>
              <a:t>, </a:t>
            </a:r>
          </a:p>
          <a:p>
            <a:pPr marL="0" indent="0">
              <a:buNone/>
            </a:pPr>
            <a:r>
              <a:rPr lang="en-US" sz="1700" dirty="0"/>
              <a:t>– z </a:t>
            </a:r>
            <a:r>
              <a:rPr lang="en-US" sz="1700" err="1"/>
              <a:t>wyjątkiem</a:t>
            </a:r>
            <a:r>
              <a:rPr lang="en-US" sz="1700" dirty="0"/>
              <a:t> </a:t>
            </a:r>
            <a:r>
              <a:rPr lang="en-US" sz="1700" err="1"/>
              <a:t>sytuacji</a:t>
            </a:r>
            <a:r>
              <a:rPr lang="en-US" sz="1700" dirty="0"/>
              <a:t>, w </a:t>
            </a:r>
            <a:r>
              <a:rPr lang="en-US" sz="1700" err="1"/>
              <a:t>których</a:t>
            </a:r>
            <a:r>
              <a:rPr lang="en-US" sz="1700" dirty="0"/>
              <a:t> </a:t>
            </a:r>
            <a:r>
              <a:rPr lang="en-US" sz="1700" err="1"/>
              <a:t>absolwent</a:t>
            </a:r>
            <a:r>
              <a:rPr lang="en-US" sz="1700" dirty="0"/>
              <a:t> </a:t>
            </a:r>
            <a:r>
              <a:rPr lang="en-US" sz="1700" err="1"/>
              <a:t>zadeklarował</a:t>
            </a:r>
            <a:r>
              <a:rPr lang="en-US" sz="1700" dirty="0"/>
              <a:t> </a:t>
            </a:r>
            <a:r>
              <a:rPr lang="en-US" sz="1700" err="1"/>
              <a:t>przystąpienie</a:t>
            </a:r>
            <a:r>
              <a:rPr lang="en-US" sz="1700" dirty="0"/>
              <a:t> do </a:t>
            </a:r>
            <a:r>
              <a:rPr lang="en-US" sz="1700" err="1"/>
              <a:t>egzaminu</a:t>
            </a:r>
            <a:r>
              <a:rPr lang="en-US" sz="1700" dirty="0"/>
              <a:t> z </a:t>
            </a:r>
            <a:r>
              <a:rPr lang="en-US" sz="1700" err="1"/>
              <a:t>danego</a:t>
            </a:r>
            <a:r>
              <a:rPr lang="en-US" sz="1700" dirty="0"/>
              <a:t> </a:t>
            </a:r>
            <a:r>
              <a:rPr lang="en-US" sz="1700" err="1"/>
              <a:t>przedmiotu</a:t>
            </a:r>
            <a:r>
              <a:rPr lang="en-US" sz="1700" dirty="0"/>
              <a:t>, ale do </a:t>
            </a:r>
            <a:r>
              <a:rPr lang="en-US" sz="1700" err="1"/>
              <a:t>niego</a:t>
            </a:r>
            <a:r>
              <a:rPr lang="en-US" sz="1700" dirty="0"/>
              <a:t> </a:t>
            </a:r>
            <a:r>
              <a:rPr lang="en-US" sz="1700" err="1"/>
              <a:t>nie</a:t>
            </a:r>
            <a:r>
              <a:rPr lang="en-US" sz="1700" dirty="0"/>
              <a:t> </a:t>
            </a:r>
            <a:r>
              <a:rPr lang="en-US" sz="1700" err="1"/>
              <a:t>przystąpił</a:t>
            </a:r>
            <a:r>
              <a:rPr lang="en-US" sz="1700" dirty="0"/>
              <a:t> </a:t>
            </a:r>
            <a:r>
              <a:rPr lang="en-US" sz="1700" err="1"/>
              <a:t>albo</a:t>
            </a:r>
            <a:r>
              <a:rPr lang="en-US" sz="1700" dirty="0"/>
              <a:t> </a:t>
            </a:r>
            <a:r>
              <a:rPr lang="en-US" sz="1700" err="1"/>
              <a:t>jego</a:t>
            </a:r>
            <a:r>
              <a:rPr lang="en-US" sz="1700" dirty="0"/>
              <a:t> </a:t>
            </a:r>
            <a:r>
              <a:rPr lang="en-US" sz="1700" err="1"/>
              <a:t>egzamin</a:t>
            </a:r>
            <a:r>
              <a:rPr lang="en-US" sz="1700" dirty="0"/>
              <a:t> </a:t>
            </a:r>
            <a:r>
              <a:rPr lang="en-US" sz="1700" err="1"/>
              <a:t>został</a:t>
            </a:r>
            <a:r>
              <a:rPr lang="en-US" sz="1700" dirty="0"/>
              <a:t> </a:t>
            </a:r>
            <a:r>
              <a:rPr lang="en-US" sz="1700" err="1"/>
              <a:t>unieważniony</a:t>
            </a:r>
            <a:r>
              <a:rPr lang="en-US" sz="1700" dirty="0"/>
              <a:t> – </a:t>
            </a:r>
            <a:r>
              <a:rPr lang="en-US" sz="1700" err="1"/>
              <a:t>wówczas</a:t>
            </a:r>
            <a:r>
              <a:rPr lang="en-US" sz="1700" dirty="0"/>
              <a:t> </a:t>
            </a:r>
            <a:r>
              <a:rPr lang="en-US" sz="1700" err="1"/>
              <a:t>dyrektor</a:t>
            </a:r>
            <a:r>
              <a:rPr lang="en-US" sz="1700" dirty="0"/>
              <a:t> OKE </a:t>
            </a:r>
            <a:r>
              <a:rPr lang="en-US" sz="1700" err="1"/>
              <a:t>ustala</a:t>
            </a:r>
            <a:r>
              <a:rPr lang="en-US" sz="1700" dirty="0"/>
              <a:t> </a:t>
            </a:r>
            <a:r>
              <a:rPr lang="en-US" sz="1700" err="1"/>
              <a:t>wynik</a:t>
            </a:r>
            <a:r>
              <a:rPr lang="en-US" sz="1700" dirty="0"/>
              <a:t> </a:t>
            </a:r>
            <a:r>
              <a:rPr lang="en-US" sz="1700" err="1"/>
              <a:t>egzaminu</a:t>
            </a:r>
            <a:r>
              <a:rPr lang="en-US" sz="1700" dirty="0"/>
              <a:t> </a:t>
            </a:r>
            <a:r>
              <a:rPr lang="en-US" sz="1700" err="1"/>
              <a:t>jako</a:t>
            </a:r>
            <a:r>
              <a:rPr lang="en-US" sz="1700" dirty="0"/>
              <a:t> „0%</a:t>
            </a:r>
          </a:p>
        </p:txBody>
      </p:sp>
    </p:spTree>
    <p:extLst>
      <p:ext uri="{BB962C8B-B14F-4D97-AF65-F5344CB8AC3E}">
        <p14:creationId xmlns:p14="http://schemas.microsoft.com/office/powerpoint/2010/main" xmlns="" val="3265858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E5539-3641-29F6-6190-879D6196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WYNIKI EGZAMINU MATURALNEGO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F19CFC-F78E-7D1B-3387-2FF1EEB42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Szczególowe</a:t>
            </a:r>
            <a:r>
              <a:rPr lang="en-US" dirty="0"/>
              <a:t> </a:t>
            </a:r>
            <a:r>
              <a:rPr lang="en-US" dirty="0" err="1"/>
              <a:t>informacje</a:t>
            </a:r>
            <a:r>
              <a:rPr lang="en-US" dirty="0"/>
              <a:t>: </a:t>
            </a:r>
          </a:p>
          <a:p>
            <a:pPr marL="0" indent="0">
              <a:buNone/>
            </a:pPr>
            <a:r>
              <a:rPr lang="en-US" dirty="0"/>
              <a:t>https://oke.wroc.pl - </a:t>
            </a:r>
            <a:r>
              <a:rPr lang="en-US" dirty="0" err="1"/>
              <a:t>Egzamin</a:t>
            </a:r>
            <a:r>
              <a:rPr lang="en-US" dirty="0"/>
              <a:t> </a:t>
            </a:r>
            <a:r>
              <a:rPr lang="en-US" dirty="0" err="1"/>
              <a:t>maturalny</a:t>
            </a:r>
            <a:r>
              <a:rPr lang="en-US" dirty="0"/>
              <a:t> – </a:t>
            </a:r>
            <a:r>
              <a:rPr lang="en-US" dirty="0" err="1"/>
              <a:t>Informacje</a:t>
            </a:r>
            <a:r>
              <a:rPr lang="en-US" dirty="0"/>
              <a:t> o </a:t>
            </a:r>
            <a:r>
              <a:rPr lang="en-US" dirty="0" err="1"/>
              <a:t>egzaminie</a:t>
            </a:r>
            <a:r>
              <a:rPr lang="en-US" dirty="0"/>
              <a:t> – </a:t>
            </a:r>
            <a:r>
              <a:rPr lang="en-US" dirty="0" err="1"/>
              <a:t>Organizacja</a:t>
            </a:r>
            <a:r>
              <a:rPr lang="en-US" dirty="0"/>
              <a:t> - </a:t>
            </a:r>
            <a:r>
              <a:rPr lang="en-US" dirty="0" err="1"/>
              <a:t>Informacja</a:t>
            </a:r>
            <a:r>
              <a:rPr lang="en-US" dirty="0"/>
              <a:t> o </a:t>
            </a:r>
            <a:r>
              <a:rPr lang="en-US" dirty="0" err="1"/>
              <a:t>sposobie</a:t>
            </a:r>
            <a:r>
              <a:rPr lang="en-US" dirty="0"/>
              <a:t> </a:t>
            </a:r>
            <a:r>
              <a:rPr lang="en-US" dirty="0" err="1"/>
              <a:t>organizacji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przeprowadzania</a:t>
            </a:r>
            <a:r>
              <a:rPr lang="en-US" dirty="0"/>
              <a:t> </a:t>
            </a:r>
            <a:r>
              <a:rPr lang="en-US" dirty="0" err="1"/>
              <a:t>egzaminu</a:t>
            </a:r>
            <a:r>
              <a:rPr lang="en-US" dirty="0"/>
              <a:t> </a:t>
            </a:r>
            <a:r>
              <a:rPr lang="en-US" dirty="0" err="1"/>
              <a:t>maturalnego</a:t>
            </a:r>
            <a:r>
              <a:rPr lang="en-US" dirty="0"/>
              <a:t> 2023 – str. 13</a:t>
            </a:r>
            <a:r>
              <a:rPr lang="pl-PL" dirty="0"/>
              <a:t>7</a:t>
            </a:r>
            <a:r>
              <a:rPr lang="en-US" dirty="0"/>
              <a:t> </a:t>
            </a:r>
            <a:r>
              <a:rPr lang="en-US" dirty="0" err="1"/>
              <a:t>punkt</a:t>
            </a:r>
            <a:r>
              <a:rPr lang="en-US" dirty="0"/>
              <a:t> 16.1., 16.1.</a:t>
            </a:r>
            <a:r>
              <a:rPr lang="pl-PL" dirty="0"/>
              <a:t>2</a:t>
            </a:r>
            <a:r>
              <a:rPr lang="en-US" dirty="0"/>
              <a:t>., 16.</a:t>
            </a:r>
            <a:r>
              <a:rPr lang="pl-PL" dirty="0"/>
              <a:t>3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626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0A3B8-E8F0-4F3B-0E10-9F539A09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WARUNKI ZDANIA EGZAMINU MATURALNEGO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CA8925-A2D5-89D9-24FA-CCE643E3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dirty="0"/>
              <a:t>W 2023 r. </a:t>
            </a:r>
            <a:r>
              <a:rPr lang="en-US" err="1"/>
              <a:t>absolwent</a:t>
            </a:r>
            <a:r>
              <a:rPr lang="en-US" dirty="0"/>
              <a:t> </a:t>
            </a:r>
            <a:r>
              <a:rPr lang="en-US" err="1"/>
              <a:t>zdał</a:t>
            </a:r>
            <a:r>
              <a:rPr lang="en-US" dirty="0"/>
              <a:t> </a:t>
            </a:r>
            <a:r>
              <a:rPr lang="en-US" err="1"/>
              <a:t>egzamin</a:t>
            </a:r>
            <a:r>
              <a:rPr lang="en-US" dirty="0"/>
              <a:t> </a:t>
            </a:r>
            <a:r>
              <a:rPr lang="en-US" err="1"/>
              <a:t>maturalny</a:t>
            </a:r>
            <a:r>
              <a:rPr lang="en-US" dirty="0"/>
              <a:t>, </a:t>
            </a:r>
            <a:r>
              <a:rPr lang="en-US" err="1"/>
              <a:t>jeśli</a:t>
            </a:r>
            <a:r>
              <a:rPr lang="en-US" dirty="0"/>
              <a:t>: </a:t>
            </a:r>
            <a:endParaRPr lang="en-US"/>
          </a:p>
          <a:p>
            <a:pPr marL="0" indent="0">
              <a:buNone/>
            </a:pPr>
            <a:r>
              <a:rPr lang="en-US" dirty="0"/>
              <a:t>1) z </a:t>
            </a:r>
            <a:r>
              <a:rPr lang="en-US" dirty="0" err="1"/>
              <a:t>każdego</a:t>
            </a:r>
            <a:r>
              <a:rPr lang="en-US" dirty="0"/>
              <a:t> z </a:t>
            </a:r>
            <a:r>
              <a:rPr lang="en-US" dirty="0" err="1"/>
              <a:t>przedmiotów</a:t>
            </a:r>
            <a:r>
              <a:rPr lang="en-US" dirty="0"/>
              <a:t> </a:t>
            </a:r>
            <a:r>
              <a:rPr lang="en-US" dirty="0" err="1"/>
              <a:t>obowiązkowych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ustnej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</a:t>
            </a:r>
            <a:r>
              <a:rPr lang="en-US" dirty="0" err="1"/>
              <a:t>otrzymał</a:t>
            </a:r>
            <a:r>
              <a:rPr lang="en-US" dirty="0"/>
              <a:t> co </a:t>
            </a:r>
            <a:r>
              <a:rPr lang="en-US" dirty="0" err="1"/>
              <a:t>najmniej</a:t>
            </a:r>
            <a:r>
              <a:rPr lang="en-US" dirty="0"/>
              <a:t> 30% </a:t>
            </a:r>
            <a:r>
              <a:rPr lang="en-US" dirty="0" err="1"/>
              <a:t>punktów</a:t>
            </a:r>
            <a:r>
              <a:rPr lang="en-US" dirty="0"/>
              <a:t> </a:t>
            </a:r>
            <a:r>
              <a:rPr lang="en-US" dirty="0" err="1"/>
              <a:t>możliwych</a:t>
            </a:r>
            <a:r>
              <a:rPr lang="en-US" dirty="0"/>
              <a:t> do </a:t>
            </a:r>
            <a:r>
              <a:rPr lang="en-US" dirty="0" err="1"/>
              <a:t>uzyskania</a:t>
            </a:r>
            <a:r>
              <a:rPr lang="en-US" dirty="0"/>
              <a:t> </a:t>
            </a:r>
            <a:r>
              <a:rPr lang="en-US" dirty="0" err="1"/>
              <a:t>oraz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dirty="0" err="1"/>
              <a:t>przystąpił</a:t>
            </a:r>
            <a:r>
              <a:rPr lang="en-US" dirty="0"/>
              <a:t> do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 z co </a:t>
            </a:r>
            <a:r>
              <a:rPr lang="en-US" dirty="0" err="1"/>
              <a:t>najmniej</a:t>
            </a:r>
            <a:r>
              <a:rPr lang="en-US" dirty="0"/>
              <a:t> </a:t>
            </a:r>
            <a:r>
              <a:rPr lang="en-US" dirty="0" err="1"/>
              <a:t>jednego</a:t>
            </a:r>
            <a:r>
              <a:rPr lang="en-US" dirty="0"/>
              <a:t> </a:t>
            </a:r>
            <a:r>
              <a:rPr lang="en-US" dirty="0" err="1"/>
              <a:t>przedmiotu</a:t>
            </a:r>
            <a:r>
              <a:rPr lang="en-US" dirty="0"/>
              <a:t> </a:t>
            </a:r>
            <a:r>
              <a:rPr lang="en-US" dirty="0" err="1"/>
              <a:t>dodatkowego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52278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F8C2A-C0B1-F192-B163-175E91CE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 panose="020B0602020104020603"/>
                <a:ea typeface="+mj-ea"/>
                <a:cs typeface="+mj-cs"/>
              </a:rPr>
              <a:t>WARUNKI ZDANIA EGZAMINU MATURALNEGO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4ADD91-FD6E-4933-DE51-FF5EA9ECD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>
              <a:buFont typeface="Wingdings" panose="020B0604020202020204" pitchFamily="34" charset="0"/>
              <a:buChar char="ü"/>
            </a:pPr>
            <a:r>
              <a:rPr lang="en-US" dirty="0" err="1"/>
              <a:t>Absolwent</a:t>
            </a:r>
            <a:r>
              <a:rPr lang="en-US" dirty="0"/>
              <a:t>, </a:t>
            </a:r>
            <a:r>
              <a:rPr lang="en-US" dirty="0" err="1"/>
              <a:t>który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otrzymał</a:t>
            </a:r>
            <a:r>
              <a:rPr lang="en-US" dirty="0"/>
              <a:t> co </a:t>
            </a:r>
            <a:r>
              <a:rPr lang="en-US" dirty="0" err="1"/>
              <a:t>najmniej</a:t>
            </a:r>
            <a:r>
              <a:rPr lang="en-US" dirty="0"/>
              <a:t> 30% </a:t>
            </a:r>
            <a:r>
              <a:rPr lang="en-US" dirty="0" err="1"/>
              <a:t>punktów</a:t>
            </a:r>
            <a:r>
              <a:rPr lang="en-US" dirty="0"/>
              <a:t> </a:t>
            </a:r>
            <a:r>
              <a:rPr lang="en-US" dirty="0" err="1"/>
              <a:t>możliwych</a:t>
            </a:r>
            <a:r>
              <a:rPr lang="en-US" dirty="0"/>
              <a:t> do </a:t>
            </a:r>
            <a:r>
              <a:rPr lang="en-US" dirty="0" err="1"/>
              <a:t>uzyskania</a:t>
            </a:r>
            <a:r>
              <a:rPr lang="en-US" dirty="0"/>
              <a:t> z </a:t>
            </a:r>
            <a:r>
              <a:rPr lang="en-US" dirty="0" err="1"/>
              <a:t>jednego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więcej</a:t>
            </a:r>
            <a:r>
              <a:rPr lang="en-US" dirty="0"/>
              <a:t> </a:t>
            </a:r>
            <a:r>
              <a:rPr lang="en-US" dirty="0" err="1"/>
              <a:t>przedmiotów</a:t>
            </a:r>
            <a:r>
              <a:rPr lang="en-US" dirty="0"/>
              <a:t> </a:t>
            </a:r>
            <a:r>
              <a:rPr lang="en-US" dirty="0" err="1"/>
              <a:t>obowiązkowych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ustnej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przystąpił</a:t>
            </a:r>
            <a:r>
              <a:rPr lang="en-US" dirty="0"/>
              <a:t> do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 z co </a:t>
            </a:r>
            <a:r>
              <a:rPr lang="en-US" dirty="0" err="1"/>
              <a:t>najmniej</a:t>
            </a:r>
            <a:r>
              <a:rPr lang="en-US" dirty="0"/>
              <a:t> </a:t>
            </a:r>
            <a:r>
              <a:rPr lang="en-US" dirty="0" err="1"/>
              <a:t>jednego</a:t>
            </a:r>
            <a:r>
              <a:rPr lang="en-US" dirty="0"/>
              <a:t> </a:t>
            </a:r>
            <a:r>
              <a:rPr lang="en-US" dirty="0" err="1"/>
              <a:t>przedmiotu</a:t>
            </a:r>
            <a:r>
              <a:rPr lang="en-US" dirty="0"/>
              <a:t> </a:t>
            </a:r>
            <a:r>
              <a:rPr lang="en-US" dirty="0" err="1"/>
              <a:t>dodatkowego</a:t>
            </a:r>
            <a:r>
              <a:rPr lang="en-US" dirty="0"/>
              <a:t> </a:t>
            </a:r>
            <a:r>
              <a:rPr lang="en-US" dirty="0" err="1"/>
              <a:t>lub</a:t>
            </a:r>
            <a:r>
              <a:rPr lang="en-US" dirty="0"/>
              <a:t> </a:t>
            </a:r>
            <a:r>
              <a:rPr lang="en-US" dirty="0" err="1"/>
              <a:t>któremu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 1) </a:t>
            </a:r>
            <a:r>
              <a:rPr lang="en-US" dirty="0" err="1"/>
              <a:t>unieważniono</a:t>
            </a:r>
            <a:r>
              <a:rPr lang="en-US" dirty="0"/>
              <a:t> </a:t>
            </a:r>
            <a:r>
              <a:rPr lang="en-US" dirty="0" err="1"/>
              <a:t>egzamin</a:t>
            </a:r>
            <a:r>
              <a:rPr lang="en-US" dirty="0"/>
              <a:t> z </a:t>
            </a:r>
            <a:r>
              <a:rPr lang="en-US" dirty="0" err="1"/>
              <a:t>danego</a:t>
            </a:r>
            <a:r>
              <a:rPr lang="en-US" dirty="0"/>
              <a:t> </a:t>
            </a:r>
            <a:r>
              <a:rPr lang="en-US" dirty="0" err="1"/>
              <a:t>przedmiotu</a:t>
            </a:r>
            <a:r>
              <a:rPr lang="en-US" dirty="0"/>
              <a:t> </a:t>
            </a:r>
            <a:r>
              <a:rPr lang="en-US" dirty="0" err="1"/>
              <a:t>obowiązkowego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, </a:t>
            </a:r>
            <a:r>
              <a:rPr lang="en-US" dirty="0" err="1"/>
              <a:t>lub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 2) </a:t>
            </a:r>
            <a:r>
              <a:rPr lang="en-US" dirty="0" err="1"/>
              <a:t>unieważniono</a:t>
            </a:r>
            <a:r>
              <a:rPr lang="en-US" dirty="0"/>
              <a:t> </a:t>
            </a:r>
            <a:r>
              <a:rPr lang="en-US" dirty="0" err="1"/>
              <a:t>egzamin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z </a:t>
            </a:r>
            <a:r>
              <a:rPr lang="en-US" dirty="0" err="1"/>
              <a:t>przedmiotu</a:t>
            </a:r>
            <a:r>
              <a:rPr lang="en-US" dirty="0"/>
              <a:t> </a:t>
            </a:r>
            <a:r>
              <a:rPr lang="en-US" dirty="0" err="1"/>
              <a:t>dodatkowego</a:t>
            </a:r>
            <a:r>
              <a:rPr lang="en-US" dirty="0"/>
              <a:t>, </a:t>
            </a:r>
            <a:r>
              <a:rPr lang="en-US" dirty="0" err="1"/>
              <a:t>przy</a:t>
            </a:r>
            <a:r>
              <a:rPr lang="en-US" dirty="0"/>
              <a:t> </a:t>
            </a:r>
            <a:r>
              <a:rPr lang="en-US" dirty="0" err="1"/>
              <a:t>czym</a:t>
            </a:r>
            <a:r>
              <a:rPr lang="en-US" dirty="0"/>
              <a:t> </a:t>
            </a:r>
            <a:r>
              <a:rPr lang="en-US" dirty="0" err="1"/>
              <a:t>był</a:t>
            </a:r>
            <a:r>
              <a:rPr lang="en-US" dirty="0"/>
              <a:t> </a:t>
            </a:r>
            <a:r>
              <a:rPr lang="pl-PL" dirty="0"/>
              <a:t>  </a:t>
            </a:r>
            <a:r>
              <a:rPr lang="en-US" dirty="0"/>
              <a:t>to  </a:t>
            </a:r>
            <a:r>
              <a:rPr lang="en-US" dirty="0" err="1"/>
              <a:t>jedyny</a:t>
            </a:r>
            <a:r>
              <a:rPr lang="en-US" dirty="0"/>
              <a:t> </a:t>
            </a:r>
            <a:r>
              <a:rPr lang="en-US" dirty="0" err="1"/>
              <a:t>egzamin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z </a:t>
            </a:r>
            <a:r>
              <a:rPr lang="en-US" dirty="0" err="1"/>
              <a:t>przedmiotu</a:t>
            </a:r>
            <a:r>
              <a:rPr lang="en-US" dirty="0"/>
              <a:t> </a:t>
            </a:r>
            <a:r>
              <a:rPr lang="en-US" dirty="0" err="1"/>
              <a:t>dodatkowego</a:t>
            </a:r>
            <a:r>
              <a:rPr lang="en-US" dirty="0"/>
              <a:t>, do </a:t>
            </a:r>
            <a:r>
              <a:rPr lang="en-US" dirty="0" err="1"/>
              <a:t>którego</a:t>
            </a:r>
            <a:r>
              <a:rPr lang="en-US" dirty="0"/>
              <a:t> </a:t>
            </a:r>
            <a:r>
              <a:rPr lang="en-US" dirty="0" err="1"/>
              <a:t>przystąpił</a:t>
            </a:r>
            <a:r>
              <a:rPr lang="en-US" dirty="0"/>
              <a:t>, </a:t>
            </a:r>
            <a:r>
              <a:rPr lang="en-US" dirty="0" err="1"/>
              <a:t>lub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dirty="0" err="1"/>
              <a:t>unieważniono</a:t>
            </a:r>
            <a:r>
              <a:rPr lang="en-US" dirty="0"/>
              <a:t> </a:t>
            </a:r>
            <a:r>
              <a:rPr lang="en-US" dirty="0" err="1"/>
              <a:t>wszystkie</a:t>
            </a:r>
            <a:r>
              <a:rPr lang="en-US" dirty="0"/>
              <a:t> </a:t>
            </a:r>
            <a:r>
              <a:rPr lang="en-US" dirty="0" err="1"/>
              <a:t>egzaminy</a:t>
            </a:r>
            <a:r>
              <a:rPr lang="en-US" dirty="0"/>
              <a:t> w </a:t>
            </a:r>
            <a:r>
              <a:rPr lang="en-US" dirty="0" err="1"/>
              <a:t>części</a:t>
            </a:r>
            <a:r>
              <a:rPr lang="en-US" dirty="0"/>
              <a:t> </a:t>
            </a:r>
            <a:r>
              <a:rPr lang="en-US" dirty="0" err="1"/>
              <a:t>pisemnej</a:t>
            </a:r>
            <a:r>
              <a:rPr lang="en-US" dirty="0"/>
              <a:t> z </a:t>
            </a:r>
            <a:r>
              <a:rPr lang="en-US" dirty="0" err="1"/>
              <a:t>przedmiotów</a:t>
            </a:r>
            <a:r>
              <a:rPr lang="en-US" dirty="0"/>
              <a:t> </a:t>
            </a:r>
            <a:r>
              <a:rPr lang="en-US" dirty="0" err="1"/>
              <a:t>dodatkowych</a:t>
            </a:r>
            <a:r>
              <a:rPr lang="en-US" dirty="0"/>
              <a:t>, do </a:t>
            </a:r>
            <a:r>
              <a:rPr lang="en-US" dirty="0" err="1"/>
              <a:t>których</a:t>
            </a:r>
            <a:r>
              <a:rPr lang="en-US" dirty="0"/>
              <a:t> </a:t>
            </a:r>
            <a:r>
              <a:rPr lang="en-US" dirty="0" err="1"/>
              <a:t>przystąpił</a:t>
            </a:r>
            <a:r>
              <a:rPr lang="en-US" dirty="0"/>
              <a:t>,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zdał</a:t>
            </a:r>
            <a:r>
              <a:rPr lang="en-US" dirty="0"/>
              <a:t> </a:t>
            </a:r>
            <a:r>
              <a:rPr lang="en-US" dirty="0" err="1"/>
              <a:t>egzaminu</a:t>
            </a:r>
            <a:r>
              <a:rPr lang="en-US" dirty="0"/>
              <a:t> </a:t>
            </a:r>
            <a:r>
              <a:rPr lang="en-US" dirty="0" err="1"/>
              <a:t>maturalnego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31062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70F41A7-1D37-1F59-0D37-943A0EEA8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981200"/>
            <a:ext cx="8791575" cy="2181725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Szczególowe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informacje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: 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https://oke.wroc.pl -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Egzamin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maturalny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–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Informacje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o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egzaminie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–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Organizacja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-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Informacja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o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sposobie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organizacji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przeprowadzania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egzaminu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maturalnego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2023 – str. 1</a:t>
            </a:r>
            <a:r>
              <a:rPr kumimoji="0" lang="pl-PL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33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punkt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 15.6.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599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C473C16-7559-7980-844A-36212E466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559" y="111929"/>
            <a:ext cx="5994145" cy="6619401"/>
          </a:xfrm>
        </p:spPr>
      </p:pic>
    </p:spTree>
    <p:extLst>
      <p:ext uri="{BB962C8B-B14F-4D97-AF65-F5344CB8AC3E}">
        <p14:creationId xmlns:p14="http://schemas.microsoft.com/office/powerpoint/2010/main" xmlns="" val="3782031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37A3ED-F7ED-253B-FC77-AE1EE40F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3" y="1155032"/>
            <a:ext cx="6232359" cy="1195136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>
                <a:solidFill>
                  <a:srgbClr val="0070C0"/>
                </a:solidFill>
              </a:rPr>
              <a:t>POWODZENIA!!!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F45F054-E76E-8250-EEA8-54E5A3714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37" y="1676401"/>
            <a:ext cx="2700384" cy="4583264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375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E488FA1-D0E8-DDE5-DAB8-8CC2CEEA3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1089" y="128818"/>
            <a:ext cx="8272346" cy="1292869"/>
          </a:xfr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C40AF347-8274-AF80-02A6-30ECDB21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82" y="775253"/>
            <a:ext cx="2752218" cy="538700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432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6763673-D61F-396E-44AA-A91165359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9999" y="541931"/>
            <a:ext cx="7029450" cy="1047750"/>
          </a:xfr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F7065D6-A6DC-E3EA-5E6E-05FB06154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07" y="775253"/>
            <a:ext cx="3351793" cy="577379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69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107CF5-AFEB-794A-268E-E831BC83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MATERIAŁY  I  PRZYBORY  POMOCNICZE</a:t>
            </a:r>
          </a:p>
        </p:txBody>
      </p:sp>
      <p:pic>
        <p:nvPicPr>
          <p:cNvPr id="1026" name="Picture 2" descr="Obraz znaleziony dla: matura przybory i pomoce szkolne ">
            <a:extLst>
              <a:ext uri="{FF2B5EF4-FFF2-40B4-BE49-F238E27FC236}">
                <a16:creationId xmlns:a16="http://schemas.microsoft.com/office/drawing/2014/main" xmlns="" id="{548503CE-CE98-2C68-2946-09AE9EB7F3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69551"/>
            <a:ext cx="8333874" cy="43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19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9CA9F8F-B780-25DB-0A46-A2359D938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3183" y="129210"/>
            <a:ext cx="4552645" cy="6520068"/>
          </a:xfrm>
        </p:spPr>
      </p:pic>
    </p:spTree>
    <p:extLst>
      <p:ext uri="{BB962C8B-B14F-4D97-AF65-F5344CB8AC3E}">
        <p14:creationId xmlns:p14="http://schemas.microsoft.com/office/powerpoint/2010/main" xmlns="" val="43237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5160</TotalTime>
  <Words>1490</Words>
  <Application>Microsoft Office PowerPoint</Application>
  <PresentationFormat>Niestandardowy</PresentationFormat>
  <Paragraphs>131</Paragraphs>
  <Slides>50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Obwód</vt:lpstr>
      <vt:lpstr>PROCEDURY  MATURALNE  2024</vt:lpstr>
      <vt:lpstr>Slajd 2</vt:lpstr>
      <vt:lpstr>Slajd 3</vt:lpstr>
      <vt:lpstr>Slajd 4</vt:lpstr>
      <vt:lpstr>Slajd 5</vt:lpstr>
      <vt:lpstr>Slajd 6</vt:lpstr>
      <vt:lpstr>Slajd 7</vt:lpstr>
      <vt:lpstr>MATERIAŁY  I  PRZYBORY  POMOCNICZE</vt:lpstr>
      <vt:lpstr>Slajd 9</vt:lpstr>
      <vt:lpstr>Slajd 10</vt:lpstr>
      <vt:lpstr>Slajd 11</vt:lpstr>
      <vt:lpstr>Slajd 12</vt:lpstr>
      <vt:lpstr>Slajd 13</vt:lpstr>
      <vt:lpstr>CZĘŚĆ PISEMNA EGZAMINU MATURALNEGO –  W TRAKCIE EGZAMINU</vt:lpstr>
      <vt:lpstr>CZĘŚĆ PISEMNA EGZAMINU MATURALNEGO – W TRAKCIE EGZAMINU 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Slajd 23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CZĘŚĆ PISEMNA EGZAMINU MATURALNEGO –  W TRAKCIE EGZAMINU</vt:lpstr>
      <vt:lpstr>UNIEWAŻNIENIE EGZAMINU MATURALNEGO Z DANEGO PRZEDMIOTU PRZEZ PRZEWODNICZĄCEGO ZESPOŁU EGZAMINACYJNEGO</vt:lpstr>
      <vt:lpstr>UNIEWAŻNIENIe EGZAMINU MATURALNEGO  z  danego  przedmiotu</vt:lpstr>
      <vt:lpstr>UNIEWAŻNIENIe EGZAMINU MATURALNEGO  z  danego  przedmiotu</vt:lpstr>
      <vt:lpstr> UNIEWAŻNIENIE EGZAMINU MATURALNEGO Z DANEGO PRZEDMIOTU PRZEZ PRZEWODNICZĄCEGO ZESPOŁU EGZAMINACYJNEGO  </vt:lpstr>
      <vt:lpstr>POSTĘPOWANIE W PRZYPADKU UJAWNIENIA ZADAŃ EGZAMINACYJNYCH</vt:lpstr>
      <vt:lpstr>POSTĘPOWANIE W PRZYPADKU STWIERDZENIA BRAKU STRON LUB INNYCH USTEREK W ARKUSZACH EGZAMINACYJNYCH</vt:lpstr>
      <vt:lpstr>POSTĘPOWANIE W PRZYPADKU WYSTĄPIENIA USTERKI PŁYTY CD PODCZAS CZĘŚCI PISEMNEJ EGZAMINU MATURALNEGO Z JĘZYKA OBCEGO NOWOŻYTNEGO </vt:lpstr>
      <vt:lpstr>POSTĘPOWANIE W PRZYPADKU ZAGROŻENIA LUB NAGŁEGO ZAKŁÓCENIA PRZEBIEGU CZĘŚCI USTNEJ LUB CZĘŚCI PISEMNEJ EGZAMINU MATURALNEGO</vt:lpstr>
      <vt:lpstr>PRZERWANIE PRZEZ ZDAJĄCEGO CZĘŚCI USTNEJ LUB CZĘŚCI PISEMNEJ EGZAMINU MATURALNEGO Z PRZYCZYN LOSOWYCH LUB ZDROWOTNYCH</vt:lpstr>
      <vt:lpstr>WGLĄD DO PRAC EGZAMINACYJNYCH</vt:lpstr>
      <vt:lpstr>WGLĄD DO PRAC EGZAMINACYJNYCH</vt:lpstr>
      <vt:lpstr>ODWOŁANIE DO KOLEGIUM ARBITRAŻU EGZAMINACYJNEGO </vt:lpstr>
      <vt:lpstr>ODWOŁANIE DO KOLEGIUM ARBITRAŻU EGZAMINACYJNEGO </vt:lpstr>
      <vt:lpstr>WYNIKI EGZAMINU MATURALNEGO</vt:lpstr>
      <vt:lpstr>WYNIKI EGZAMINU MATURALNEGO</vt:lpstr>
      <vt:lpstr>WARUNKI ZDANIA EGZAMINU MATURALNEGO</vt:lpstr>
      <vt:lpstr>WARUNKI ZDANIA EGZAMINU MATURALNEGO</vt:lpstr>
      <vt:lpstr>Slajd 49</vt:lpstr>
      <vt:lpstr>POWODZENIA!!!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Użytkownik</dc:creator>
  <cp:lastModifiedBy>Rysiek jach</cp:lastModifiedBy>
  <cp:revision>655</cp:revision>
  <dcterms:created xsi:type="dcterms:W3CDTF">2023-12-28T10:28:12Z</dcterms:created>
  <dcterms:modified xsi:type="dcterms:W3CDTF">2024-01-31T09:57:03Z</dcterms:modified>
</cp:coreProperties>
</file>